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94" d="100"/>
          <a:sy n="94" d="100"/>
        </p:scale>
        <p:origin x="1422" y="66"/>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2024/12/25</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2024/12/25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2024/12/25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2024/12/25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2024/12/25</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09122" y="2397064"/>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04663"/>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643216" y="723916"/>
            <a:ext cx="2181825" cy="238527"/>
          </a:xfrm>
          <a:prstGeom prst="rect">
            <a:avLst/>
          </a:prstGeom>
          <a:noFill/>
        </p:spPr>
        <p:txBody>
          <a:bodyPr wrap="square" rtlCol="0">
            <a:spAutoFit/>
          </a:bodyPr>
          <a:lstStyle/>
          <a:p>
            <a:r>
              <a:rPr kumimoji="1" lang="ja-JP" altLang="en-US" sz="900" b="1" dirty="0">
                <a:solidFill>
                  <a:schemeClr val="bg1"/>
                </a:solidFill>
                <a:latin typeface="+mn-ea"/>
              </a:rPr>
              <a:t>アラベラ スパークリング・ホワイト</a:t>
            </a:r>
          </a:p>
        </p:txBody>
      </p:sp>
      <p:sp>
        <p:nvSpPr>
          <p:cNvPr id="26" name="テキスト ボックス 25">
            <a:extLst>
              <a:ext uri="{FF2B5EF4-FFF2-40B4-BE49-F238E27FC236}">
                <a16:creationId xmlns:a16="http://schemas.microsoft.com/office/drawing/2014/main" id="{F8ABE9D6-FC4D-4335-8765-B64EA49DA283}"/>
              </a:ext>
            </a:extLst>
          </p:cNvPr>
          <p:cNvSpPr txBox="1"/>
          <p:nvPr/>
        </p:nvSpPr>
        <p:spPr>
          <a:xfrm>
            <a:off x="676591" y="928887"/>
            <a:ext cx="2100088" cy="369332"/>
          </a:xfrm>
          <a:prstGeom prst="rect">
            <a:avLst/>
          </a:prstGeom>
          <a:noFill/>
        </p:spPr>
        <p:txBody>
          <a:bodyPr wrap="square" rtlCol="0">
            <a:spAutoFit/>
          </a:bodyPr>
          <a:lstStyle/>
          <a:p>
            <a:r>
              <a:rPr kumimoji="1" lang="ja-JP" altLang="en-US" sz="900" b="1" dirty="0">
                <a:solidFill>
                  <a:schemeClr val="bg1"/>
                </a:solidFill>
                <a:latin typeface="+mn-ea"/>
              </a:rPr>
              <a:t>アラベラ・シリーズの</a:t>
            </a:r>
            <a:endParaRPr kumimoji="1" lang="en-US" altLang="ja-JP" sz="900" b="1" dirty="0">
              <a:solidFill>
                <a:schemeClr val="bg1"/>
              </a:solidFill>
              <a:latin typeface="+mn-ea"/>
            </a:endParaRPr>
          </a:p>
          <a:p>
            <a:r>
              <a:rPr kumimoji="1" lang="ja-JP" altLang="en-US" sz="900" b="1" dirty="0">
                <a:solidFill>
                  <a:schemeClr val="bg1"/>
                </a:solidFill>
                <a:latin typeface="+mn-ea"/>
              </a:rPr>
              <a:t>ニュー・ラインナップ！</a:t>
            </a:r>
            <a:endParaRPr kumimoji="1" lang="ja-JP" altLang="en-US" sz="1000" b="1" dirty="0">
              <a:solidFill>
                <a:schemeClr val="bg1"/>
              </a:solidFill>
              <a:latin typeface="+mn-ea"/>
            </a:endParaRP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635723" y="1269193"/>
            <a:ext cx="2181825" cy="584775"/>
          </a:xfrm>
          <a:prstGeom prst="rect">
            <a:avLst/>
          </a:prstGeom>
          <a:noFill/>
        </p:spPr>
        <p:txBody>
          <a:bodyPr wrap="square" rtlCol="0">
            <a:spAutoFit/>
          </a:bodyPr>
          <a:lstStyle/>
          <a:p>
            <a:r>
              <a:rPr kumimoji="1" lang="ja-JP" altLang="en-US" sz="800" b="1" dirty="0">
                <a:solidFill>
                  <a:schemeClr val="bg1"/>
                </a:solidFill>
                <a:latin typeface="+mn-ea"/>
              </a:rPr>
              <a:t>原産国：南アフリカ／ロバートソン</a:t>
            </a:r>
            <a:endParaRPr kumimoji="1" lang="en-US" altLang="ja-JP" sz="800" b="1" dirty="0">
              <a:solidFill>
                <a:schemeClr val="bg1"/>
              </a:solidFill>
              <a:latin typeface="+mn-ea"/>
            </a:endParaRPr>
          </a:p>
          <a:p>
            <a:r>
              <a:rPr kumimoji="1" lang="ja-JP" altLang="en-US" sz="800" b="1" dirty="0">
                <a:solidFill>
                  <a:schemeClr val="bg1"/>
                </a:solidFill>
                <a:latin typeface="+mn-ea"/>
              </a:rPr>
              <a:t>生産者：アラベラ</a:t>
            </a:r>
            <a:endParaRPr kumimoji="1" lang="en-US" altLang="ja-JP" sz="800" b="1" dirty="0">
              <a:solidFill>
                <a:schemeClr val="bg1"/>
              </a:solidFill>
              <a:latin typeface="+mn-ea"/>
            </a:endParaRPr>
          </a:p>
          <a:p>
            <a:r>
              <a:rPr kumimoji="1" lang="ja-JP" altLang="en-US" sz="800" b="1" dirty="0">
                <a:solidFill>
                  <a:schemeClr val="bg1"/>
                </a:solidFill>
                <a:latin typeface="+mn-ea"/>
              </a:rPr>
              <a:t>品種　：</a:t>
            </a:r>
            <a:r>
              <a:rPr kumimoji="1" lang="ja-JP" altLang="en-US" sz="750" b="1" dirty="0">
                <a:solidFill>
                  <a:schemeClr val="bg1"/>
                </a:solidFill>
                <a:latin typeface="+mn-ea"/>
              </a:rPr>
              <a:t>シャルドネ</a:t>
            </a:r>
            <a:endParaRPr kumimoji="1" lang="en-US" altLang="ja-JP" sz="750" b="1" dirty="0">
              <a:solidFill>
                <a:schemeClr val="bg1"/>
              </a:solidFill>
              <a:latin typeface="+mn-ea"/>
            </a:endParaRPr>
          </a:p>
          <a:p>
            <a:r>
              <a:rPr kumimoji="1" lang="ja-JP" altLang="en-US" sz="800" b="1" dirty="0">
                <a:solidFill>
                  <a:schemeClr val="bg1"/>
                </a:solidFill>
                <a:latin typeface="+mn-ea"/>
              </a:rPr>
              <a:t>味わい：白泡・辛口・ライトボディ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80629" y="1285071"/>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60741" y="5573844"/>
            <a:ext cx="4011745" cy="869469"/>
          </a:xfrm>
          <a:prstGeom prst="rect">
            <a:avLst/>
          </a:prstGeom>
          <a:noFill/>
        </p:spPr>
        <p:txBody>
          <a:bodyPr wrap="square" rtlCol="0">
            <a:spAutoFit/>
          </a:bodyPr>
          <a:lstStyle/>
          <a:p>
            <a:r>
              <a:rPr kumimoji="1" lang="en-US" altLang="ja-JP" sz="1000" dirty="0">
                <a:solidFill>
                  <a:schemeClr val="bg1"/>
                </a:solidFill>
                <a:latin typeface="+mn-ea"/>
              </a:rPr>
              <a:t>100%</a:t>
            </a:r>
            <a:r>
              <a:rPr kumimoji="1" lang="ja-JP" altLang="en-US" sz="1000" dirty="0">
                <a:solidFill>
                  <a:schemeClr val="bg1"/>
                </a:solidFill>
                <a:latin typeface="+mn-ea"/>
              </a:rPr>
              <a:t>手摘みで丁寧に選果し、醸造。温度管理されたステンレスタンクで一次発酵した後、シュール・リー製法で滓とともに</a:t>
            </a:r>
            <a:r>
              <a:rPr kumimoji="1" lang="en-US" altLang="ja-JP" sz="1000" dirty="0">
                <a:solidFill>
                  <a:schemeClr val="bg1"/>
                </a:solidFill>
                <a:latin typeface="+mn-ea"/>
              </a:rPr>
              <a:t>1</a:t>
            </a:r>
            <a:r>
              <a:rPr kumimoji="1" lang="ja-JP" altLang="en-US" sz="1000" dirty="0">
                <a:solidFill>
                  <a:schemeClr val="bg1"/>
                </a:solidFill>
                <a:latin typeface="+mn-ea"/>
              </a:rPr>
              <a:t>か月静置します。密閉式タンクで二次発酵（シャルマ方式）の後、瓶詰。引き締まった酸味とボリューム感、シトラスの香りにほのかなバニラ香が感じられる上品なスタイルのワインです。</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1150032" y="5304550"/>
            <a:ext cx="2949747" cy="246221"/>
          </a:xfrm>
          <a:prstGeom prst="rect">
            <a:avLst/>
          </a:prstGeom>
          <a:noFill/>
        </p:spPr>
        <p:txBody>
          <a:bodyPr wrap="square" rtlCol="0">
            <a:spAutoFit/>
          </a:bodyPr>
          <a:lstStyle/>
          <a:p>
            <a:r>
              <a:rPr kumimoji="1" lang="ja-JP" altLang="en-US" sz="1000" b="1" dirty="0">
                <a:solidFill>
                  <a:schemeClr val="bg1"/>
                </a:solidFill>
                <a:latin typeface="+mn-ea"/>
              </a:rPr>
              <a:t>アラベラ・シリーズのニュー・ラインナップ！</a:t>
            </a:r>
            <a:endParaRPr kumimoji="1" lang="ja-JP" altLang="en-US" sz="1050" b="1" dirty="0">
              <a:solidFill>
                <a:schemeClr val="bg1"/>
              </a:solidFill>
              <a:latin typeface="+mn-ea"/>
            </a:endParaRP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8" y="556216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121260" y="646353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63924" y="3230589"/>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4357CCD-B446-407A-8106-729B373CF02D}"/>
              </a:ext>
            </a:extLst>
          </p:cNvPr>
          <p:cNvSpPr txBox="1"/>
          <p:nvPr/>
        </p:nvSpPr>
        <p:spPr>
          <a:xfrm>
            <a:off x="971614" y="4814670"/>
            <a:ext cx="3910327" cy="369332"/>
          </a:xfrm>
          <a:prstGeom prst="rect">
            <a:avLst/>
          </a:prstGeom>
          <a:noFill/>
        </p:spPr>
        <p:txBody>
          <a:bodyPr wrap="square" rtlCol="0">
            <a:spAutoFit/>
          </a:bodyPr>
          <a:lstStyle/>
          <a:p>
            <a:r>
              <a:rPr kumimoji="1" lang="ja-JP" altLang="en-US" b="1" dirty="0">
                <a:solidFill>
                  <a:schemeClr val="bg1"/>
                </a:solidFill>
                <a:latin typeface="+mn-ea"/>
              </a:rPr>
              <a:t>アラベラ スパークリング・ホワイト</a:t>
            </a:r>
          </a:p>
        </p:txBody>
      </p: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420048" y="5575399"/>
            <a:ext cx="4011745" cy="869469"/>
          </a:xfrm>
          <a:prstGeom prst="rect">
            <a:avLst/>
          </a:prstGeom>
          <a:noFill/>
        </p:spPr>
        <p:txBody>
          <a:bodyPr wrap="square" rtlCol="0">
            <a:spAutoFit/>
          </a:bodyPr>
          <a:lstStyle/>
          <a:p>
            <a:r>
              <a:rPr kumimoji="1" lang="en-US" altLang="ja-JP" sz="1000" dirty="0">
                <a:solidFill>
                  <a:schemeClr val="bg1"/>
                </a:solidFill>
                <a:latin typeface="+mn-ea"/>
              </a:rPr>
              <a:t>100%</a:t>
            </a:r>
            <a:r>
              <a:rPr kumimoji="1" lang="ja-JP" altLang="en-US" sz="1000" dirty="0">
                <a:solidFill>
                  <a:schemeClr val="bg1"/>
                </a:solidFill>
                <a:latin typeface="+mn-ea"/>
              </a:rPr>
              <a:t>手摘みで丁寧に選果し、醸造。温度管理されたステンレスタンクで一次発酵した後、シュール・リー製法で滓とともに</a:t>
            </a:r>
            <a:r>
              <a:rPr kumimoji="1" lang="en-US" altLang="ja-JP" sz="1000" dirty="0">
                <a:solidFill>
                  <a:schemeClr val="bg1"/>
                </a:solidFill>
                <a:latin typeface="+mn-ea"/>
              </a:rPr>
              <a:t>1</a:t>
            </a:r>
            <a:r>
              <a:rPr kumimoji="1" lang="ja-JP" altLang="en-US" sz="1000" dirty="0">
                <a:solidFill>
                  <a:schemeClr val="bg1"/>
                </a:solidFill>
                <a:latin typeface="+mn-ea"/>
              </a:rPr>
              <a:t>か月静置します。密閉式タンクで二次発酵（シャルマ方式）の後、瓶詰。引き締まった酸味とボリューム感、シトラスの香りにほのかなバニラ香が感じられる上品なスタイルのワインです。</a:t>
            </a:r>
          </a:p>
        </p:txBody>
      </p:sp>
      <p:sp>
        <p:nvSpPr>
          <p:cNvPr id="96" name="テキスト ボックス 95">
            <a:extLst>
              <a:ext uri="{FF2B5EF4-FFF2-40B4-BE49-F238E27FC236}">
                <a16:creationId xmlns:a16="http://schemas.microsoft.com/office/drawing/2014/main" id="{4499C317-C011-4455-9585-EFD6B617E1E0}"/>
              </a:ext>
            </a:extLst>
          </p:cNvPr>
          <p:cNvSpPr txBox="1"/>
          <p:nvPr/>
        </p:nvSpPr>
        <p:spPr>
          <a:xfrm>
            <a:off x="6454178" y="5277820"/>
            <a:ext cx="3015354" cy="246221"/>
          </a:xfrm>
          <a:prstGeom prst="rect">
            <a:avLst/>
          </a:prstGeom>
          <a:noFill/>
        </p:spPr>
        <p:txBody>
          <a:bodyPr wrap="square" rtlCol="0">
            <a:spAutoFit/>
          </a:bodyPr>
          <a:lstStyle/>
          <a:p>
            <a:r>
              <a:rPr kumimoji="1" lang="ja-JP" altLang="en-US" sz="1000" b="1" dirty="0">
                <a:solidFill>
                  <a:schemeClr val="bg1"/>
                </a:solidFill>
                <a:latin typeface="+mn-ea"/>
              </a:rPr>
              <a:t>アラベラ・シリーズのニュー・ラインナップ！</a:t>
            </a:r>
            <a:endParaRPr kumimoji="1" lang="ja-JP" altLang="en-US" sz="1050" b="1" dirty="0">
              <a:solidFill>
                <a:schemeClr val="bg1"/>
              </a:solidFill>
              <a:latin typeface="+mn-ea"/>
            </a:endParaRP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50" y="5561836"/>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54178" y="646353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3434CF7A-61FD-40EB-8103-03E4637E774C}"/>
              </a:ext>
            </a:extLst>
          </p:cNvPr>
          <p:cNvSpPr txBox="1"/>
          <p:nvPr/>
        </p:nvSpPr>
        <p:spPr>
          <a:xfrm>
            <a:off x="6522679" y="4814670"/>
            <a:ext cx="3909113" cy="369332"/>
          </a:xfrm>
          <a:prstGeom prst="rect">
            <a:avLst/>
          </a:prstGeom>
          <a:noFill/>
        </p:spPr>
        <p:txBody>
          <a:bodyPr wrap="square" rtlCol="0">
            <a:spAutoFit/>
          </a:bodyPr>
          <a:lstStyle/>
          <a:p>
            <a:r>
              <a:rPr kumimoji="1" lang="ja-JP" altLang="en-US" b="1" dirty="0">
                <a:solidFill>
                  <a:schemeClr val="bg1"/>
                </a:solidFill>
                <a:latin typeface="+mn-ea"/>
              </a:rPr>
              <a:t>アラベラ スパークリング・ホワイト</a:t>
            </a:r>
          </a:p>
        </p:txBody>
      </p: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2" name="テキスト ボックス 51">
            <a:extLst>
              <a:ext uri="{FF2B5EF4-FFF2-40B4-BE49-F238E27FC236}">
                <a16:creationId xmlns:a16="http://schemas.microsoft.com/office/drawing/2014/main" id="{24B063A9-66FF-427F-B567-65FC94FB4B35}"/>
              </a:ext>
            </a:extLst>
          </p:cNvPr>
          <p:cNvSpPr txBox="1"/>
          <p:nvPr/>
        </p:nvSpPr>
        <p:spPr>
          <a:xfrm>
            <a:off x="853696" y="2531069"/>
            <a:ext cx="2712544" cy="276999"/>
          </a:xfrm>
          <a:prstGeom prst="rect">
            <a:avLst/>
          </a:prstGeom>
          <a:noFill/>
        </p:spPr>
        <p:txBody>
          <a:bodyPr wrap="square" rtlCol="0">
            <a:spAutoFit/>
          </a:bodyPr>
          <a:lstStyle/>
          <a:p>
            <a:r>
              <a:rPr kumimoji="1" lang="ja-JP" altLang="en-US" sz="1200" b="1" dirty="0">
                <a:solidFill>
                  <a:schemeClr val="bg1"/>
                </a:solidFill>
                <a:latin typeface="+mn-ea"/>
              </a:rPr>
              <a:t>アラベラ スパークリング・ホワイト</a:t>
            </a:r>
          </a:p>
        </p:txBody>
      </p:sp>
      <p:sp>
        <p:nvSpPr>
          <p:cNvPr id="53" name="テキスト ボックス 52">
            <a:extLst>
              <a:ext uri="{FF2B5EF4-FFF2-40B4-BE49-F238E27FC236}">
                <a16:creationId xmlns:a16="http://schemas.microsoft.com/office/drawing/2014/main" id="{22202E4F-5895-4119-B0E1-33ED3C45C353}"/>
              </a:ext>
            </a:extLst>
          </p:cNvPr>
          <p:cNvSpPr txBox="1"/>
          <p:nvPr/>
        </p:nvSpPr>
        <p:spPr>
          <a:xfrm>
            <a:off x="858774" y="2952775"/>
            <a:ext cx="2878141" cy="246221"/>
          </a:xfrm>
          <a:prstGeom prst="rect">
            <a:avLst/>
          </a:prstGeom>
          <a:noFill/>
        </p:spPr>
        <p:txBody>
          <a:bodyPr wrap="square" rtlCol="0">
            <a:spAutoFit/>
          </a:bodyPr>
          <a:lstStyle/>
          <a:p>
            <a:r>
              <a:rPr kumimoji="1" lang="ja-JP" altLang="en-US" sz="1000" b="1" dirty="0">
                <a:solidFill>
                  <a:schemeClr val="bg1"/>
                </a:solidFill>
                <a:latin typeface="+mn-ea"/>
              </a:rPr>
              <a:t>アラベラ・シリーズのニュー・ラインナップ！</a:t>
            </a:r>
            <a:endParaRPr kumimoji="1" lang="ja-JP" altLang="en-US" sz="1050" b="1" dirty="0">
              <a:solidFill>
                <a:schemeClr val="bg1"/>
              </a:solidFill>
              <a:latin typeface="+mn-ea"/>
            </a:endParaRP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901501" y="3215778"/>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26548" y="715976"/>
            <a:ext cx="2520000"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78033" y="1328045"/>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8AEC9EA3-C149-4BBF-9B04-42F5FB53659A}"/>
              </a:ext>
            </a:extLst>
          </p:cNvPr>
          <p:cNvSpPr txBox="1"/>
          <p:nvPr/>
        </p:nvSpPr>
        <p:spPr>
          <a:xfrm>
            <a:off x="6209446" y="2942140"/>
            <a:ext cx="2854378" cy="246221"/>
          </a:xfrm>
          <a:prstGeom prst="rect">
            <a:avLst/>
          </a:prstGeom>
          <a:noFill/>
        </p:spPr>
        <p:txBody>
          <a:bodyPr wrap="square" rtlCol="0">
            <a:spAutoFit/>
          </a:bodyPr>
          <a:lstStyle/>
          <a:p>
            <a:r>
              <a:rPr kumimoji="1" lang="ja-JP" altLang="en-US" sz="1000" b="1" dirty="0">
                <a:solidFill>
                  <a:schemeClr val="bg1"/>
                </a:solidFill>
                <a:latin typeface="+mn-ea"/>
              </a:rPr>
              <a:t>アラベラ・シリーズのニュー・ラインナップ！</a:t>
            </a:r>
            <a:endParaRPr kumimoji="1" lang="ja-JP" altLang="en-US" sz="1050" b="1" dirty="0">
              <a:solidFill>
                <a:schemeClr val="bg1"/>
              </a:solidFill>
              <a:latin typeface="+mn-ea"/>
            </a:endParaRPr>
          </a:p>
        </p:txBody>
      </p:sp>
      <p:sp>
        <p:nvSpPr>
          <p:cNvPr id="110" name="テキスト ボックス 109">
            <a:extLst>
              <a:ext uri="{FF2B5EF4-FFF2-40B4-BE49-F238E27FC236}">
                <a16:creationId xmlns:a16="http://schemas.microsoft.com/office/drawing/2014/main" id="{46A2B159-A1D7-4A10-95B3-4F3DCE58953D}"/>
              </a:ext>
            </a:extLst>
          </p:cNvPr>
          <p:cNvSpPr txBox="1"/>
          <p:nvPr/>
        </p:nvSpPr>
        <p:spPr>
          <a:xfrm>
            <a:off x="1086224" y="6463539"/>
            <a:ext cx="4160223" cy="784830"/>
          </a:xfrm>
          <a:prstGeom prst="rect">
            <a:avLst/>
          </a:prstGeom>
          <a:noFill/>
        </p:spPr>
        <p:txBody>
          <a:bodyPr wrap="square" rtlCol="0">
            <a:spAutoFit/>
          </a:bodyPr>
          <a:lstStyle/>
          <a:p>
            <a:r>
              <a:rPr kumimoji="1" lang="ja-JP" altLang="en-US" sz="1100" b="1" dirty="0">
                <a:solidFill>
                  <a:schemeClr val="bg1"/>
                </a:solidFill>
                <a:latin typeface="+mn-ea"/>
              </a:rPr>
              <a:t>原産国：南アフリカ／ロバートソン</a:t>
            </a:r>
            <a:endParaRPr kumimoji="1" lang="en-US" altLang="ja-JP" sz="1100" b="1" dirty="0">
              <a:solidFill>
                <a:schemeClr val="bg1"/>
              </a:solidFill>
              <a:latin typeface="+mn-ea"/>
            </a:endParaRPr>
          </a:p>
          <a:p>
            <a:r>
              <a:rPr kumimoji="1" lang="ja-JP" altLang="en-US" sz="1100" b="1" dirty="0">
                <a:solidFill>
                  <a:schemeClr val="bg1"/>
                </a:solidFill>
                <a:latin typeface="+mn-ea"/>
              </a:rPr>
              <a:t>生産者：アラベラ</a:t>
            </a:r>
            <a:endParaRPr kumimoji="1" lang="en-US" altLang="ja-JP" sz="1100" b="1" dirty="0">
              <a:solidFill>
                <a:schemeClr val="bg1"/>
              </a:solidFill>
              <a:latin typeface="+mn-ea"/>
            </a:endParaRPr>
          </a:p>
          <a:p>
            <a:r>
              <a:rPr kumimoji="1" lang="ja-JP" altLang="en-US" sz="1100" b="1" dirty="0">
                <a:solidFill>
                  <a:schemeClr val="bg1"/>
                </a:solidFill>
                <a:latin typeface="+mn-ea"/>
              </a:rPr>
              <a:t>品種　：</a:t>
            </a:r>
            <a:r>
              <a:rPr kumimoji="1" lang="ja-JP" altLang="en-US" sz="1200" b="1" dirty="0">
                <a:solidFill>
                  <a:schemeClr val="bg1"/>
                </a:solidFill>
                <a:latin typeface="+mn-ea"/>
              </a:rPr>
              <a:t>シャルドネ</a:t>
            </a:r>
            <a:endParaRPr kumimoji="1" lang="en-US" altLang="ja-JP" sz="1200" b="1" dirty="0">
              <a:solidFill>
                <a:schemeClr val="bg1"/>
              </a:solidFill>
              <a:latin typeface="+mn-ea"/>
            </a:endParaRPr>
          </a:p>
          <a:p>
            <a:r>
              <a:rPr kumimoji="1" lang="ja-JP" altLang="en-US" sz="1100" b="1" dirty="0">
                <a:solidFill>
                  <a:schemeClr val="bg1"/>
                </a:solidFill>
                <a:latin typeface="+mn-ea"/>
              </a:rPr>
              <a:t>味わい：白泡・辛口・ライトボディ</a:t>
            </a:r>
          </a:p>
        </p:txBody>
      </p:sp>
      <p:sp>
        <p:nvSpPr>
          <p:cNvPr id="111" name="テキスト ボックス 110">
            <a:extLst>
              <a:ext uri="{FF2B5EF4-FFF2-40B4-BE49-F238E27FC236}">
                <a16:creationId xmlns:a16="http://schemas.microsoft.com/office/drawing/2014/main" id="{1B6525C2-95A2-4AD0-9F93-D0AE8BE59CE2}"/>
              </a:ext>
            </a:extLst>
          </p:cNvPr>
          <p:cNvSpPr txBox="1"/>
          <p:nvPr/>
        </p:nvSpPr>
        <p:spPr>
          <a:xfrm>
            <a:off x="6461987" y="6527952"/>
            <a:ext cx="4177940" cy="784830"/>
          </a:xfrm>
          <a:prstGeom prst="rect">
            <a:avLst/>
          </a:prstGeom>
          <a:noFill/>
        </p:spPr>
        <p:txBody>
          <a:bodyPr wrap="square" rtlCol="0">
            <a:spAutoFit/>
          </a:bodyPr>
          <a:lstStyle/>
          <a:p>
            <a:r>
              <a:rPr kumimoji="1" lang="ja-JP" altLang="en-US" sz="1100" b="1" dirty="0">
                <a:solidFill>
                  <a:schemeClr val="bg1"/>
                </a:solidFill>
                <a:latin typeface="+mn-ea"/>
              </a:rPr>
              <a:t>原産国：南アフリカ／ロバートソン</a:t>
            </a:r>
            <a:endParaRPr kumimoji="1" lang="en-US" altLang="ja-JP" sz="1100" b="1" dirty="0">
              <a:solidFill>
                <a:schemeClr val="bg1"/>
              </a:solidFill>
              <a:latin typeface="+mn-ea"/>
            </a:endParaRPr>
          </a:p>
          <a:p>
            <a:r>
              <a:rPr kumimoji="1" lang="ja-JP" altLang="en-US" sz="1100" b="1" dirty="0">
                <a:solidFill>
                  <a:schemeClr val="bg1"/>
                </a:solidFill>
                <a:latin typeface="+mn-ea"/>
              </a:rPr>
              <a:t>生産者：アラベラ</a:t>
            </a:r>
            <a:endParaRPr kumimoji="1" lang="en-US" altLang="ja-JP" sz="1100" b="1" dirty="0">
              <a:solidFill>
                <a:schemeClr val="bg1"/>
              </a:solidFill>
              <a:latin typeface="+mn-ea"/>
            </a:endParaRPr>
          </a:p>
          <a:p>
            <a:r>
              <a:rPr kumimoji="1" lang="ja-JP" altLang="en-US" sz="1100" b="1" dirty="0">
                <a:solidFill>
                  <a:schemeClr val="bg1"/>
                </a:solidFill>
                <a:latin typeface="+mn-ea"/>
              </a:rPr>
              <a:t>品種　：</a:t>
            </a:r>
            <a:r>
              <a:rPr kumimoji="1" lang="ja-JP" altLang="en-US" sz="1200" b="1" dirty="0">
                <a:solidFill>
                  <a:schemeClr val="bg1"/>
                </a:solidFill>
                <a:latin typeface="+mn-ea"/>
              </a:rPr>
              <a:t>シャルドネ</a:t>
            </a:r>
            <a:endParaRPr kumimoji="1" lang="en-US" altLang="ja-JP" sz="1200" b="1" dirty="0">
              <a:solidFill>
                <a:schemeClr val="bg1"/>
              </a:solidFill>
              <a:latin typeface="+mn-ea"/>
            </a:endParaRPr>
          </a:p>
          <a:p>
            <a:r>
              <a:rPr kumimoji="1" lang="ja-JP" altLang="en-US" sz="1100" b="1" dirty="0">
                <a:solidFill>
                  <a:schemeClr val="bg1"/>
                </a:solidFill>
                <a:latin typeface="+mn-ea"/>
              </a:rPr>
              <a:t>味わい：白泡・辛口・ライトボディ</a:t>
            </a:r>
          </a:p>
        </p:txBody>
      </p:sp>
      <p:sp>
        <p:nvSpPr>
          <p:cNvPr id="118" name="テキスト ボックス 117">
            <a:extLst>
              <a:ext uri="{FF2B5EF4-FFF2-40B4-BE49-F238E27FC236}">
                <a16:creationId xmlns:a16="http://schemas.microsoft.com/office/drawing/2014/main" id="{0CE715E3-4A6C-4071-AD3D-1C9BE0862846}"/>
              </a:ext>
            </a:extLst>
          </p:cNvPr>
          <p:cNvSpPr txBox="1"/>
          <p:nvPr/>
        </p:nvSpPr>
        <p:spPr>
          <a:xfrm>
            <a:off x="905519" y="3260589"/>
            <a:ext cx="2966578" cy="769441"/>
          </a:xfrm>
          <a:prstGeom prst="rect">
            <a:avLst/>
          </a:prstGeom>
          <a:noFill/>
        </p:spPr>
        <p:txBody>
          <a:bodyPr wrap="square" rtlCol="0">
            <a:spAutoFit/>
          </a:bodyPr>
          <a:lstStyle/>
          <a:p>
            <a:r>
              <a:rPr kumimoji="1" lang="ja-JP" altLang="en-US" sz="1100" b="1" dirty="0">
                <a:solidFill>
                  <a:schemeClr val="bg1"/>
                </a:solidFill>
                <a:latin typeface="+mn-ea"/>
              </a:rPr>
              <a:t>原産国：南アフリカ／ロバートソン</a:t>
            </a:r>
            <a:endParaRPr kumimoji="1" lang="en-US" altLang="ja-JP" sz="1100" b="1" dirty="0">
              <a:solidFill>
                <a:schemeClr val="bg1"/>
              </a:solidFill>
              <a:latin typeface="+mn-ea"/>
            </a:endParaRPr>
          </a:p>
          <a:p>
            <a:r>
              <a:rPr kumimoji="1" lang="ja-JP" altLang="en-US" sz="1100" b="1" dirty="0">
                <a:solidFill>
                  <a:schemeClr val="bg1"/>
                </a:solidFill>
                <a:latin typeface="+mn-ea"/>
              </a:rPr>
              <a:t>生産者：アラベラ</a:t>
            </a:r>
            <a:endParaRPr kumimoji="1" lang="en-US" altLang="ja-JP" sz="1100" b="1" dirty="0">
              <a:solidFill>
                <a:schemeClr val="bg1"/>
              </a:solidFill>
              <a:latin typeface="+mn-ea"/>
            </a:endParaRPr>
          </a:p>
          <a:p>
            <a:r>
              <a:rPr kumimoji="1" lang="ja-JP" altLang="en-US" sz="1100" b="1" dirty="0">
                <a:solidFill>
                  <a:schemeClr val="bg1"/>
                </a:solidFill>
                <a:latin typeface="+mn-ea"/>
              </a:rPr>
              <a:t>品種　：</a:t>
            </a:r>
            <a:r>
              <a:rPr kumimoji="1" lang="ja-JP" altLang="en-US" sz="1000" b="1" dirty="0">
                <a:solidFill>
                  <a:schemeClr val="bg1"/>
                </a:solidFill>
                <a:latin typeface="+mn-ea"/>
              </a:rPr>
              <a:t>シャルドネ</a:t>
            </a:r>
            <a:endParaRPr kumimoji="1" lang="en-US" altLang="ja-JP" sz="1000" b="1" dirty="0">
              <a:solidFill>
                <a:schemeClr val="bg1"/>
              </a:solidFill>
              <a:latin typeface="+mn-ea"/>
            </a:endParaRPr>
          </a:p>
          <a:p>
            <a:r>
              <a:rPr kumimoji="1" lang="ja-JP" altLang="en-US" sz="1100" b="1" dirty="0">
                <a:solidFill>
                  <a:schemeClr val="bg1"/>
                </a:solidFill>
                <a:latin typeface="+mn-ea"/>
              </a:rPr>
              <a:t>味わい：白泡・辛口・ライトボディ</a:t>
            </a:r>
          </a:p>
        </p:txBody>
      </p:sp>
      <p:sp>
        <p:nvSpPr>
          <p:cNvPr id="119" name="テキスト ボックス 118">
            <a:extLst>
              <a:ext uri="{FF2B5EF4-FFF2-40B4-BE49-F238E27FC236}">
                <a16:creationId xmlns:a16="http://schemas.microsoft.com/office/drawing/2014/main" id="{9BF6FC86-B6E5-4911-93C9-844561B8803F}"/>
              </a:ext>
            </a:extLst>
          </p:cNvPr>
          <p:cNvSpPr txBox="1"/>
          <p:nvPr/>
        </p:nvSpPr>
        <p:spPr>
          <a:xfrm>
            <a:off x="6161684" y="3273385"/>
            <a:ext cx="2928870" cy="769441"/>
          </a:xfrm>
          <a:prstGeom prst="rect">
            <a:avLst/>
          </a:prstGeom>
          <a:noFill/>
        </p:spPr>
        <p:txBody>
          <a:bodyPr wrap="square" rtlCol="0">
            <a:spAutoFit/>
          </a:bodyPr>
          <a:lstStyle/>
          <a:p>
            <a:r>
              <a:rPr kumimoji="1" lang="ja-JP" altLang="en-US" sz="1100" b="1" dirty="0">
                <a:solidFill>
                  <a:schemeClr val="bg1"/>
                </a:solidFill>
                <a:latin typeface="+mn-ea"/>
              </a:rPr>
              <a:t>原産国：南アフリカ／ロバートソン</a:t>
            </a:r>
            <a:endParaRPr kumimoji="1" lang="en-US" altLang="ja-JP" sz="1100" b="1" dirty="0">
              <a:solidFill>
                <a:schemeClr val="bg1"/>
              </a:solidFill>
              <a:latin typeface="+mn-ea"/>
            </a:endParaRPr>
          </a:p>
          <a:p>
            <a:r>
              <a:rPr kumimoji="1" lang="ja-JP" altLang="en-US" sz="1100" b="1" dirty="0">
                <a:solidFill>
                  <a:schemeClr val="bg1"/>
                </a:solidFill>
                <a:latin typeface="+mn-ea"/>
              </a:rPr>
              <a:t>生産者：アラベラ</a:t>
            </a:r>
            <a:endParaRPr kumimoji="1" lang="en-US" altLang="ja-JP" sz="1100" b="1" dirty="0">
              <a:solidFill>
                <a:schemeClr val="bg1"/>
              </a:solidFill>
              <a:latin typeface="+mn-ea"/>
            </a:endParaRPr>
          </a:p>
          <a:p>
            <a:pPr lvl="0"/>
            <a:r>
              <a:rPr kumimoji="1" lang="ja-JP" altLang="en-US" sz="1100" b="1" dirty="0">
                <a:solidFill>
                  <a:schemeClr val="bg1"/>
                </a:solidFill>
                <a:latin typeface="+mn-ea"/>
              </a:rPr>
              <a:t>品種　：</a:t>
            </a:r>
            <a:r>
              <a:rPr kumimoji="1" lang="ja-JP" altLang="en-US" sz="1000" b="1" dirty="0">
                <a:solidFill>
                  <a:prstClr val="white"/>
                </a:solidFill>
                <a:latin typeface="游ゴシック" panose="020B0400000000000000" pitchFamily="50" charset="-128"/>
              </a:rPr>
              <a:t>シャルドネ</a:t>
            </a:r>
            <a:endParaRPr kumimoji="1" lang="en-US" altLang="ja-JP" sz="1000" b="1" dirty="0">
              <a:solidFill>
                <a:schemeClr val="bg1"/>
              </a:solidFill>
              <a:latin typeface="+mn-ea"/>
            </a:endParaRPr>
          </a:p>
          <a:p>
            <a:r>
              <a:rPr kumimoji="1" lang="ja-JP" altLang="en-US" sz="1100" b="1" dirty="0">
                <a:solidFill>
                  <a:schemeClr val="bg1"/>
                </a:solidFill>
                <a:latin typeface="+mn-ea"/>
              </a:rPr>
              <a:t>味わい：白泡・辛口・ライトボディ</a:t>
            </a:r>
          </a:p>
        </p:txBody>
      </p:sp>
      <p:sp>
        <p:nvSpPr>
          <p:cNvPr id="113" name="テキスト ボックス 112">
            <a:extLst>
              <a:ext uri="{FF2B5EF4-FFF2-40B4-BE49-F238E27FC236}">
                <a16:creationId xmlns:a16="http://schemas.microsoft.com/office/drawing/2014/main" id="{FEEE5746-AF53-4B59-A6ED-3A01100BEB05}"/>
              </a:ext>
            </a:extLst>
          </p:cNvPr>
          <p:cNvSpPr txBox="1"/>
          <p:nvPr/>
        </p:nvSpPr>
        <p:spPr>
          <a:xfrm>
            <a:off x="6045557" y="1332261"/>
            <a:ext cx="2181825" cy="584775"/>
          </a:xfrm>
          <a:prstGeom prst="rect">
            <a:avLst/>
          </a:prstGeom>
          <a:noFill/>
        </p:spPr>
        <p:txBody>
          <a:bodyPr wrap="square" rtlCol="0">
            <a:spAutoFit/>
          </a:bodyPr>
          <a:lstStyle/>
          <a:p>
            <a:r>
              <a:rPr kumimoji="1" lang="ja-JP" altLang="en-US" sz="800" b="1" dirty="0">
                <a:solidFill>
                  <a:schemeClr val="bg1"/>
                </a:solidFill>
                <a:latin typeface="+mn-ea"/>
              </a:rPr>
              <a:t>原産国：南アフリカ／ロバートソン</a:t>
            </a:r>
            <a:endParaRPr kumimoji="1" lang="en-US" altLang="ja-JP" sz="800" b="1" dirty="0">
              <a:solidFill>
                <a:schemeClr val="bg1"/>
              </a:solidFill>
              <a:latin typeface="+mn-ea"/>
            </a:endParaRPr>
          </a:p>
          <a:p>
            <a:r>
              <a:rPr kumimoji="1" lang="ja-JP" altLang="en-US" sz="800" b="1" dirty="0">
                <a:solidFill>
                  <a:schemeClr val="bg1"/>
                </a:solidFill>
                <a:latin typeface="+mn-ea"/>
              </a:rPr>
              <a:t>生産者：アラベラ</a:t>
            </a:r>
            <a:endParaRPr kumimoji="1" lang="en-US" altLang="ja-JP" sz="800" b="1" dirty="0">
              <a:solidFill>
                <a:schemeClr val="bg1"/>
              </a:solidFill>
              <a:latin typeface="+mn-ea"/>
            </a:endParaRPr>
          </a:p>
          <a:p>
            <a:r>
              <a:rPr kumimoji="1" lang="ja-JP" altLang="en-US" sz="800" b="1" dirty="0">
                <a:solidFill>
                  <a:schemeClr val="bg1"/>
                </a:solidFill>
                <a:latin typeface="+mn-ea"/>
              </a:rPr>
              <a:t>品種　：シャルドネ</a:t>
            </a:r>
            <a:endParaRPr kumimoji="1" lang="en-US" altLang="ja-JP" sz="750" b="1" dirty="0">
              <a:solidFill>
                <a:schemeClr val="bg1"/>
              </a:solidFill>
              <a:latin typeface="+mn-ea"/>
            </a:endParaRPr>
          </a:p>
          <a:p>
            <a:r>
              <a:rPr kumimoji="1" lang="ja-JP" altLang="en-US" sz="800" b="1" dirty="0">
                <a:solidFill>
                  <a:schemeClr val="bg1"/>
                </a:solidFill>
                <a:latin typeface="+mn-ea"/>
              </a:rPr>
              <a:t>味わい：白泡・辛口・ライトボディ</a:t>
            </a:r>
          </a:p>
        </p:txBody>
      </p:sp>
      <p:sp>
        <p:nvSpPr>
          <p:cNvPr id="120" name="テキスト ボックス 119">
            <a:extLst>
              <a:ext uri="{FF2B5EF4-FFF2-40B4-BE49-F238E27FC236}">
                <a16:creationId xmlns:a16="http://schemas.microsoft.com/office/drawing/2014/main" id="{25B7E1E6-E0F3-45B5-9763-09B6F089385F}"/>
              </a:ext>
            </a:extLst>
          </p:cNvPr>
          <p:cNvSpPr txBox="1"/>
          <p:nvPr/>
        </p:nvSpPr>
        <p:spPr>
          <a:xfrm>
            <a:off x="6042437" y="985632"/>
            <a:ext cx="2100088" cy="369332"/>
          </a:xfrm>
          <a:prstGeom prst="rect">
            <a:avLst/>
          </a:prstGeom>
          <a:noFill/>
        </p:spPr>
        <p:txBody>
          <a:bodyPr wrap="square" rtlCol="0">
            <a:spAutoFit/>
          </a:bodyPr>
          <a:lstStyle/>
          <a:p>
            <a:r>
              <a:rPr kumimoji="1" lang="ja-JP" altLang="en-US" sz="900" b="1" dirty="0">
                <a:solidFill>
                  <a:schemeClr val="bg1"/>
                </a:solidFill>
                <a:latin typeface="+mn-ea"/>
              </a:rPr>
              <a:t>アラベラ・シリーズの</a:t>
            </a:r>
            <a:endParaRPr kumimoji="1" lang="en-US" altLang="ja-JP" sz="900" b="1" dirty="0">
              <a:solidFill>
                <a:schemeClr val="bg1"/>
              </a:solidFill>
              <a:latin typeface="+mn-ea"/>
            </a:endParaRPr>
          </a:p>
          <a:p>
            <a:r>
              <a:rPr kumimoji="1" lang="ja-JP" altLang="en-US" sz="900" b="1" dirty="0">
                <a:solidFill>
                  <a:schemeClr val="bg1"/>
                </a:solidFill>
                <a:latin typeface="+mn-ea"/>
              </a:rPr>
              <a:t>ニュー・ラインナップ！</a:t>
            </a:r>
            <a:endParaRPr kumimoji="1" lang="ja-JP" altLang="en-US" sz="1000" b="1" dirty="0">
              <a:solidFill>
                <a:schemeClr val="bg1"/>
              </a:solidFill>
              <a:latin typeface="+mn-ea"/>
            </a:endParaRPr>
          </a:p>
        </p:txBody>
      </p:sp>
      <p:sp>
        <p:nvSpPr>
          <p:cNvPr id="103" name="テキスト ボックス 102">
            <a:extLst>
              <a:ext uri="{FF2B5EF4-FFF2-40B4-BE49-F238E27FC236}">
                <a16:creationId xmlns:a16="http://schemas.microsoft.com/office/drawing/2014/main" id="{7E4D8651-5C89-494A-AE3C-1D05F78E54F1}"/>
              </a:ext>
            </a:extLst>
          </p:cNvPr>
          <p:cNvSpPr txBox="1"/>
          <p:nvPr/>
        </p:nvSpPr>
        <p:spPr>
          <a:xfrm>
            <a:off x="6011830" y="777459"/>
            <a:ext cx="2181825" cy="238527"/>
          </a:xfrm>
          <a:prstGeom prst="rect">
            <a:avLst/>
          </a:prstGeom>
          <a:noFill/>
        </p:spPr>
        <p:txBody>
          <a:bodyPr wrap="square" rtlCol="0">
            <a:spAutoFit/>
          </a:bodyPr>
          <a:lstStyle/>
          <a:p>
            <a:r>
              <a:rPr kumimoji="1" lang="ja-JP" altLang="en-US" sz="900" b="1" dirty="0">
                <a:solidFill>
                  <a:schemeClr val="bg1"/>
                </a:solidFill>
                <a:latin typeface="+mn-ea"/>
              </a:rPr>
              <a:t>アラベラ スパークリング・ホワイト</a:t>
            </a:r>
          </a:p>
        </p:txBody>
      </p:sp>
      <p:sp>
        <p:nvSpPr>
          <p:cNvPr id="114" name="テキスト ボックス 113">
            <a:extLst>
              <a:ext uri="{FF2B5EF4-FFF2-40B4-BE49-F238E27FC236}">
                <a16:creationId xmlns:a16="http://schemas.microsoft.com/office/drawing/2014/main" id="{6553416D-1461-4F13-A70E-AB9D9979AAE0}"/>
              </a:ext>
            </a:extLst>
          </p:cNvPr>
          <p:cNvSpPr txBox="1"/>
          <p:nvPr/>
        </p:nvSpPr>
        <p:spPr>
          <a:xfrm>
            <a:off x="6150089" y="2503178"/>
            <a:ext cx="2712544" cy="276999"/>
          </a:xfrm>
          <a:prstGeom prst="rect">
            <a:avLst/>
          </a:prstGeom>
          <a:noFill/>
        </p:spPr>
        <p:txBody>
          <a:bodyPr wrap="square" rtlCol="0">
            <a:spAutoFit/>
          </a:bodyPr>
          <a:lstStyle/>
          <a:p>
            <a:r>
              <a:rPr kumimoji="1" lang="ja-JP" altLang="en-US" sz="1200" b="1" dirty="0">
                <a:solidFill>
                  <a:schemeClr val="bg1"/>
                </a:solidFill>
                <a:latin typeface="+mn-ea"/>
              </a:rPr>
              <a:t>アラベラ スパークリング・ホワイト</a:t>
            </a:r>
          </a:p>
        </p:txBody>
      </p:sp>
      <p:grpSp>
        <p:nvGrpSpPr>
          <p:cNvPr id="66" name="グループ化 65">
            <a:extLst>
              <a:ext uri="{FF2B5EF4-FFF2-40B4-BE49-F238E27FC236}">
                <a16:creationId xmlns:a16="http://schemas.microsoft.com/office/drawing/2014/main" id="{DAC0A704-8EBC-41EE-87EB-262950B3203B}"/>
              </a:ext>
            </a:extLst>
          </p:cNvPr>
          <p:cNvGrpSpPr/>
          <p:nvPr/>
        </p:nvGrpSpPr>
        <p:grpSpPr>
          <a:xfrm>
            <a:off x="6407636" y="4240154"/>
            <a:ext cx="481732" cy="221920"/>
            <a:chOff x="6752865" y="4253770"/>
            <a:chExt cx="481732" cy="221920"/>
          </a:xfrm>
        </p:grpSpPr>
        <p:sp>
          <p:nvSpPr>
            <p:cNvPr id="67" name="四角形: 角を丸くする 66">
              <a:extLst>
                <a:ext uri="{FF2B5EF4-FFF2-40B4-BE49-F238E27FC236}">
                  <a16:creationId xmlns:a16="http://schemas.microsoft.com/office/drawing/2014/main" id="{1DC8A627-833A-4C04-B70B-BB3EAFDD5599}"/>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68" name="テキスト ボックス 67">
              <a:extLst>
                <a:ext uri="{FF2B5EF4-FFF2-40B4-BE49-F238E27FC236}">
                  <a16:creationId xmlns:a16="http://schemas.microsoft.com/office/drawing/2014/main" id="{C4407908-DDA9-4BB1-A309-12046B130633}"/>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70" name="グループ化 69">
            <a:extLst>
              <a:ext uri="{FF2B5EF4-FFF2-40B4-BE49-F238E27FC236}">
                <a16:creationId xmlns:a16="http://schemas.microsoft.com/office/drawing/2014/main" id="{E892E7FA-0B8D-4CE8-B60F-9C1B7101B30F}"/>
              </a:ext>
            </a:extLst>
          </p:cNvPr>
          <p:cNvGrpSpPr/>
          <p:nvPr/>
        </p:nvGrpSpPr>
        <p:grpSpPr>
          <a:xfrm>
            <a:off x="6398579" y="2008162"/>
            <a:ext cx="392268" cy="183496"/>
            <a:chOff x="6398579" y="2008162"/>
            <a:chExt cx="392268" cy="183496"/>
          </a:xfrm>
        </p:grpSpPr>
        <p:sp>
          <p:nvSpPr>
            <p:cNvPr id="79" name="四角形: 角を丸くする 78">
              <a:extLst>
                <a:ext uri="{FF2B5EF4-FFF2-40B4-BE49-F238E27FC236}">
                  <a16:creationId xmlns:a16="http://schemas.microsoft.com/office/drawing/2014/main" id="{B716E575-E641-4180-8ECF-74D4423ACD78}"/>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8" name="テキスト ボックス 87">
              <a:extLst>
                <a:ext uri="{FF2B5EF4-FFF2-40B4-BE49-F238E27FC236}">
                  <a16:creationId xmlns:a16="http://schemas.microsoft.com/office/drawing/2014/main" id="{3091D31A-7072-4A8C-BE1D-5C387519BA6E}"/>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89" name="グループ化 88">
            <a:extLst>
              <a:ext uri="{FF2B5EF4-FFF2-40B4-BE49-F238E27FC236}">
                <a16:creationId xmlns:a16="http://schemas.microsoft.com/office/drawing/2014/main" id="{905520CA-0B9D-4A2C-A19C-DC5ABBD766AF}"/>
              </a:ext>
            </a:extLst>
          </p:cNvPr>
          <p:cNvGrpSpPr/>
          <p:nvPr/>
        </p:nvGrpSpPr>
        <p:grpSpPr>
          <a:xfrm>
            <a:off x="6564443" y="7433712"/>
            <a:ext cx="481732" cy="221920"/>
            <a:chOff x="7898818" y="7419868"/>
            <a:chExt cx="481732" cy="221920"/>
          </a:xfrm>
        </p:grpSpPr>
        <p:sp>
          <p:nvSpPr>
            <p:cNvPr id="90" name="四角形: 角を丸くする 89">
              <a:extLst>
                <a:ext uri="{FF2B5EF4-FFF2-40B4-BE49-F238E27FC236}">
                  <a16:creationId xmlns:a16="http://schemas.microsoft.com/office/drawing/2014/main" id="{8187AF73-F752-4CD0-A942-245232C20390}"/>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94" name="テキスト ボックス 93">
              <a:extLst>
                <a:ext uri="{FF2B5EF4-FFF2-40B4-BE49-F238E27FC236}">
                  <a16:creationId xmlns:a16="http://schemas.microsoft.com/office/drawing/2014/main" id="{7AC09022-5A82-4B30-918D-1A4278F3A59B}"/>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98" name="テキスト ボックス 97">
            <a:extLst>
              <a:ext uri="{FF2B5EF4-FFF2-40B4-BE49-F238E27FC236}">
                <a16:creationId xmlns:a16="http://schemas.microsoft.com/office/drawing/2014/main" id="{9A2FED64-D676-47FB-87A6-CF82270378F2}"/>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02" name="グループ化 101">
            <a:extLst>
              <a:ext uri="{FF2B5EF4-FFF2-40B4-BE49-F238E27FC236}">
                <a16:creationId xmlns:a16="http://schemas.microsoft.com/office/drawing/2014/main" id="{3DB5298E-411B-448D-9D9C-B50426A9A6B5}"/>
              </a:ext>
            </a:extLst>
          </p:cNvPr>
          <p:cNvGrpSpPr/>
          <p:nvPr/>
        </p:nvGrpSpPr>
        <p:grpSpPr>
          <a:xfrm>
            <a:off x="776680" y="1984185"/>
            <a:ext cx="724955" cy="190091"/>
            <a:chOff x="776680" y="1984185"/>
            <a:chExt cx="724955" cy="190091"/>
          </a:xfrm>
        </p:grpSpPr>
        <p:sp>
          <p:nvSpPr>
            <p:cNvPr id="112" name="四角形: 角を丸くする 111">
              <a:extLst>
                <a:ext uri="{FF2B5EF4-FFF2-40B4-BE49-F238E27FC236}">
                  <a16:creationId xmlns:a16="http://schemas.microsoft.com/office/drawing/2014/main" id="{FD564ABB-E88C-4F6D-8C20-F52B0AAFEB4A}"/>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5" name="テキスト ボックス 114">
              <a:extLst>
                <a:ext uri="{FF2B5EF4-FFF2-40B4-BE49-F238E27FC236}">
                  <a16:creationId xmlns:a16="http://schemas.microsoft.com/office/drawing/2014/main" id="{7CF10D84-5FD0-4146-A4F9-A0089CC18687}"/>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16" name="グループ化 115">
            <a:extLst>
              <a:ext uri="{FF2B5EF4-FFF2-40B4-BE49-F238E27FC236}">
                <a16:creationId xmlns:a16="http://schemas.microsoft.com/office/drawing/2014/main" id="{4C5C98AA-8327-4FC2-AF7F-8A23D260AFBA}"/>
              </a:ext>
            </a:extLst>
          </p:cNvPr>
          <p:cNvGrpSpPr/>
          <p:nvPr/>
        </p:nvGrpSpPr>
        <p:grpSpPr>
          <a:xfrm>
            <a:off x="886113" y="4111950"/>
            <a:ext cx="469661" cy="351506"/>
            <a:chOff x="860269" y="4063164"/>
            <a:chExt cx="469661" cy="351506"/>
          </a:xfrm>
        </p:grpSpPr>
        <p:sp>
          <p:nvSpPr>
            <p:cNvPr id="117" name="四角形: 角を丸くする 116">
              <a:extLst>
                <a:ext uri="{FF2B5EF4-FFF2-40B4-BE49-F238E27FC236}">
                  <a16:creationId xmlns:a16="http://schemas.microsoft.com/office/drawing/2014/main" id="{98D8F19B-7BDE-49CB-B1C1-7462D94A0499}"/>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1" name="テキスト ボックス 120">
              <a:extLst>
                <a:ext uri="{FF2B5EF4-FFF2-40B4-BE49-F238E27FC236}">
                  <a16:creationId xmlns:a16="http://schemas.microsoft.com/office/drawing/2014/main" id="{ECCC7581-BCDE-41AA-ADD9-970C88D20ACA}"/>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22" name="テキスト ボックス 121">
            <a:extLst>
              <a:ext uri="{FF2B5EF4-FFF2-40B4-BE49-F238E27FC236}">
                <a16:creationId xmlns:a16="http://schemas.microsoft.com/office/drawing/2014/main" id="{390B9A64-FA5E-48D2-B3FE-BD97DBEF1CC9}"/>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\2,600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\2,860)</a:t>
            </a:r>
            <a:endParaRPr kumimoji="1" lang="ja-JP" altLang="en-US" sz="1900" b="1" dirty="0">
              <a:solidFill>
                <a:schemeClr val="bg1"/>
              </a:solidFill>
              <a:latin typeface="+mn-ea"/>
            </a:endParaRPr>
          </a:p>
        </p:txBody>
      </p:sp>
      <p:grpSp>
        <p:nvGrpSpPr>
          <p:cNvPr id="123" name="グループ化 122">
            <a:extLst>
              <a:ext uri="{FF2B5EF4-FFF2-40B4-BE49-F238E27FC236}">
                <a16:creationId xmlns:a16="http://schemas.microsoft.com/office/drawing/2014/main" id="{D14DB9B2-5833-4E7D-910D-C567B86A48BF}"/>
              </a:ext>
            </a:extLst>
          </p:cNvPr>
          <p:cNvGrpSpPr/>
          <p:nvPr/>
        </p:nvGrpSpPr>
        <p:grpSpPr>
          <a:xfrm>
            <a:off x="1039691" y="7280622"/>
            <a:ext cx="632166" cy="400110"/>
            <a:chOff x="1039691" y="7280622"/>
            <a:chExt cx="632166" cy="400110"/>
          </a:xfrm>
        </p:grpSpPr>
        <p:sp>
          <p:nvSpPr>
            <p:cNvPr id="124" name="四角形: 角を丸くする 123">
              <a:extLst>
                <a:ext uri="{FF2B5EF4-FFF2-40B4-BE49-F238E27FC236}">
                  <a16:creationId xmlns:a16="http://schemas.microsoft.com/office/drawing/2014/main" id="{1F84D728-EFB5-4D8D-9248-C8C3946DFC02}"/>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5" name="テキスト ボックス 124">
              <a:extLst>
                <a:ext uri="{FF2B5EF4-FFF2-40B4-BE49-F238E27FC236}">
                  <a16:creationId xmlns:a16="http://schemas.microsoft.com/office/drawing/2014/main" id="{D8B7EDB6-5EC8-4C91-8F0F-F431E729173C}"/>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26" name="テキスト ボックス 125">
            <a:extLst>
              <a:ext uri="{FF2B5EF4-FFF2-40B4-BE49-F238E27FC236}">
                <a16:creationId xmlns:a16="http://schemas.microsoft.com/office/drawing/2014/main" id="{9D3970BA-DB8D-4A40-A178-143A5CCDA3C6}"/>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\2,600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\2,860)</a:t>
            </a:r>
          </a:p>
        </p:txBody>
      </p:sp>
      <p:sp>
        <p:nvSpPr>
          <p:cNvPr id="127" name="テキスト ボックス 126">
            <a:extLst>
              <a:ext uri="{FF2B5EF4-FFF2-40B4-BE49-F238E27FC236}">
                <a16:creationId xmlns:a16="http://schemas.microsoft.com/office/drawing/2014/main" id="{97C61671-4266-4E34-B979-E0384A397BB2}"/>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2,860</a:t>
            </a:r>
            <a:endParaRPr kumimoji="1" lang="ja-JP" altLang="en-US" sz="2000" b="1" dirty="0">
              <a:solidFill>
                <a:schemeClr val="bg1"/>
              </a:solidFill>
              <a:latin typeface="+mn-ea"/>
            </a:endParaRPr>
          </a:p>
        </p:txBody>
      </p:sp>
      <p:pic>
        <p:nvPicPr>
          <p:cNvPr id="3" name="図 2" descr="Cgで描かれたボトル&#10;&#10;自動的に生成された説明">
            <a:extLst>
              <a:ext uri="{FF2B5EF4-FFF2-40B4-BE49-F238E27FC236}">
                <a16:creationId xmlns:a16="http://schemas.microsoft.com/office/drawing/2014/main" id="{CA86B946-5C50-BD00-AFA8-6EF8FE6EF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004" y="4711833"/>
            <a:ext cx="1090522" cy="2908391"/>
          </a:xfrm>
          <a:prstGeom prst="rect">
            <a:avLst/>
          </a:prstGeom>
        </p:spPr>
      </p:pic>
      <p:pic>
        <p:nvPicPr>
          <p:cNvPr id="5" name="図 4">
            <a:extLst>
              <a:ext uri="{FF2B5EF4-FFF2-40B4-BE49-F238E27FC236}">
                <a16:creationId xmlns:a16="http://schemas.microsoft.com/office/drawing/2014/main" id="{B7B6AC69-71E7-93F8-7DF8-46C46CC1FE22}"/>
              </a:ext>
            </a:extLst>
          </p:cNvPr>
          <p:cNvPicPr>
            <a:picLocks noChangeAspect="1"/>
          </p:cNvPicPr>
          <p:nvPr/>
        </p:nvPicPr>
        <p:blipFill>
          <a:blip r:embed="rId6"/>
          <a:stretch>
            <a:fillRect/>
          </a:stretch>
        </p:blipFill>
        <p:spPr>
          <a:xfrm>
            <a:off x="5518840" y="4727131"/>
            <a:ext cx="1091279" cy="2908044"/>
          </a:xfrm>
          <a:prstGeom prst="rect">
            <a:avLst/>
          </a:prstGeom>
        </p:spPr>
      </p:pic>
      <p:pic>
        <p:nvPicPr>
          <p:cNvPr id="6" name="図 5" descr="Cgで描かれたボトル&#10;&#10;自動的に生成された説明">
            <a:extLst>
              <a:ext uri="{FF2B5EF4-FFF2-40B4-BE49-F238E27FC236}">
                <a16:creationId xmlns:a16="http://schemas.microsoft.com/office/drawing/2014/main" id="{7DD804F1-DED9-01A5-E96E-849B4A9507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4908" y="2480025"/>
            <a:ext cx="752225" cy="2006163"/>
          </a:xfrm>
          <a:prstGeom prst="rect">
            <a:avLst/>
          </a:prstGeom>
        </p:spPr>
      </p:pic>
      <p:pic>
        <p:nvPicPr>
          <p:cNvPr id="7" name="図 6">
            <a:extLst>
              <a:ext uri="{FF2B5EF4-FFF2-40B4-BE49-F238E27FC236}">
                <a16:creationId xmlns:a16="http://schemas.microsoft.com/office/drawing/2014/main" id="{13F046D4-36B9-5A4A-2743-CB9C1925F4EA}"/>
              </a:ext>
            </a:extLst>
          </p:cNvPr>
          <p:cNvPicPr>
            <a:picLocks noChangeAspect="1"/>
          </p:cNvPicPr>
          <p:nvPr/>
        </p:nvPicPr>
        <p:blipFill>
          <a:blip r:embed="rId7"/>
          <a:stretch>
            <a:fillRect/>
          </a:stretch>
        </p:blipFill>
        <p:spPr>
          <a:xfrm>
            <a:off x="203524" y="2492261"/>
            <a:ext cx="749873" cy="2005758"/>
          </a:xfrm>
          <a:prstGeom prst="rect">
            <a:avLst/>
          </a:prstGeom>
        </p:spPr>
      </p:pic>
      <p:pic>
        <p:nvPicPr>
          <p:cNvPr id="8" name="図 7" descr="Cgで描かれたボトル&#10;&#10;自動的に生成された説明">
            <a:extLst>
              <a:ext uri="{FF2B5EF4-FFF2-40B4-BE49-F238E27FC236}">
                <a16:creationId xmlns:a16="http://schemas.microsoft.com/office/drawing/2014/main" id="{2C80F126-4326-2F5A-79E0-3B0BB0EAFE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0806" y="738771"/>
            <a:ext cx="544770" cy="1452887"/>
          </a:xfrm>
          <a:prstGeom prst="rect">
            <a:avLst/>
          </a:prstGeom>
        </p:spPr>
      </p:pic>
      <p:pic>
        <p:nvPicPr>
          <p:cNvPr id="9" name="図 8">
            <a:extLst>
              <a:ext uri="{FF2B5EF4-FFF2-40B4-BE49-F238E27FC236}">
                <a16:creationId xmlns:a16="http://schemas.microsoft.com/office/drawing/2014/main" id="{4AC7DABC-F931-89C5-F86D-F911C42956E0}"/>
              </a:ext>
            </a:extLst>
          </p:cNvPr>
          <p:cNvPicPr>
            <a:picLocks noChangeAspect="1"/>
          </p:cNvPicPr>
          <p:nvPr/>
        </p:nvPicPr>
        <p:blipFill>
          <a:blip r:embed="rId8"/>
          <a:stretch>
            <a:fillRect/>
          </a:stretch>
        </p:blipFill>
        <p:spPr>
          <a:xfrm>
            <a:off x="214369" y="689472"/>
            <a:ext cx="542591" cy="1457070"/>
          </a:xfrm>
          <a:prstGeom prst="rect">
            <a:avLst/>
          </a:prstGeom>
        </p:spPr>
      </p:pic>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1547</TotalTime>
  <Words>372</Words>
  <Application>Microsoft Office PowerPoint</Application>
  <PresentationFormat>ユーザー設定</PresentationFormat>
  <Paragraphs>54</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Hiratani, Sari</cp:lastModifiedBy>
  <cp:revision>108</cp:revision>
  <cp:lastPrinted>2023-09-14T05:19:11Z</cp:lastPrinted>
  <dcterms:created xsi:type="dcterms:W3CDTF">2021-10-01T15:02:20Z</dcterms:created>
  <dcterms:modified xsi:type="dcterms:W3CDTF">2024-12-25T06:09:20Z</dcterms:modified>
</cp:coreProperties>
</file>