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10907713" cy="77755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9" userDrawn="1">
          <p15:clr>
            <a:srgbClr val="A4A3A4"/>
          </p15:clr>
        </p15:guide>
        <p15:guide id="2" pos="34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162B"/>
    <a:srgbClr val="000000"/>
    <a:srgbClr val="500A0E"/>
    <a:srgbClr val="440000"/>
    <a:srgbClr val="BCA7A8"/>
    <a:srgbClr val="8F3F63"/>
    <a:srgbClr val="9C3A4C"/>
    <a:srgbClr val="1002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8" autoAdjust="0"/>
    <p:restoredTop sz="93436" autoAdjust="0"/>
  </p:normalViewPr>
  <p:slideViewPr>
    <p:cSldViewPr snapToGrid="0" showGuides="1">
      <p:cViewPr varScale="1">
        <p:scale>
          <a:sx n="53" d="100"/>
          <a:sy n="53" d="100"/>
        </p:scale>
        <p:origin x="691" y="48"/>
      </p:cViewPr>
      <p:guideLst>
        <p:guide orient="horz" pos="2449"/>
        <p:guide pos="34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38745B7-0997-4672-9AB8-A968540C890D}" type="datetimeFigureOut">
              <a:rPr kumimoji="1" lang="ja-JP" altLang="en-US" smtClean="0"/>
              <a:t>2023/9/26</a:t>
            </a:fld>
            <a:endParaRPr kumimoji="1" lang="ja-JP" altLang="en-US"/>
          </a:p>
        </p:txBody>
      </p:sp>
      <p:sp>
        <p:nvSpPr>
          <p:cNvPr id="4" name="スライド イメージ プレースホルダー 3"/>
          <p:cNvSpPr>
            <a:spLocks noGrp="1" noRot="1" noChangeAspect="1"/>
          </p:cNvSpPr>
          <p:nvPr>
            <p:ph type="sldImg" idx="2"/>
          </p:nvPr>
        </p:nvSpPr>
        <p:spPr>
          <a:xfrm>
            <a:off x="1050925" y="1243013"/>
            <a:ext cx="47053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6921C12-2774-4F35-AFA4-2D0BCC23F4C5}" type="slidenum">
              <a:rPr kumimoji="1" lang="ja-JP" altLang="en-US" smtClean="0"/>
              <a:t>‹#›</a:t>
            </a:fld>
            <a:endParaRPr kumimoji="1" lang="ja-JP" altLang="en-US"/>
          </a:p>
        </p:txBody>
      </p:sp>
    </p:spTree>
    <p:extLst>
      <p:ext uri="{BB962C8B-B14F-4D97-AF65-F5344CB8AC3E}">
        <p14:creationId xmlns:p14="http://schemas.microsoft.com/office/powerpoint/2010/main" val="26963265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50925" y="1243013"/>
            <a:ext cx="47053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6921C12-2774-4F35-AFA4-2D0BCC23F4C5}" type="slidenum">
              <a:rPr kumimoji="1" lang="ja-JP" altLang="en-US" smtClean="0"/>
              <a:t>1</a:t>
            </a:fld>
            <a:endParaRPr kumimoji="1" lang="ja-JP" altLang="en-US"/>
          </a:p>
        </p:txBody>
      </p:sp>
    </p:spTree>
    <p:extLst>
      <p:ext uri="{BB962C8B-B14F-4D97-AF65-F5344CB8AC3E}">
        <p14:creationId xmlns:p14="http://schemas.microsoft.com/office/powerpoint/2010/main" val="606166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18079" y="1272531"/>
            <a:ext cx="9271556" cy="2707052"/>
          </a:xfrm>
        </p:spPr>
        <p:txBody>
          <a:bodyPr anchor="b"/>
          <a:lstStyle>
            <a:lvl1pPr algn="ctr">
              <a:defRPr sz="6803"/>
            </a:lvl1pPr>
          </a:lstStyle>
          <a:p>
            <a:r>
              <a:rPr lang="ja-JP" altLang="en-US"/>
              <a:t>マスター タイトルの書式設定</a:t>
            </a:r>
            <a:endParaRPr lang="en-US" dirty="0"/>
          </a:p>
        </p:txBody>
      </p:sp>
      <p:sp>
        <p:nvSpPr>
          <p:cNvPr id="3" name="Subtitle 2"/>
          <p:cNvSpPr>
            <a:spLocks noGrp="1"/>
          </p:cNvSpPr>
          <p:nvPr>
            <p:ph type="subTitle" idx="1"/>
          </p:nvPr>
        </p:nvSpPr>
        <p:spPr>
          <a:xfrm>
            <a:off x="1363464" y="4083977"/>
            <a:ext cx="8180785"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54449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00618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05833" y="413978"/>
            <a:ext cx="2351976" cy="65894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49906" y="413978"/>
            <a:ext cx="6919580" cy="65894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23841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388321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44225" y="1938496"/>
            <a:ext cx="9407902" cy="3234423"/>
          </a:xfrm>
        </p:spPr>
        <p:txBody>
          <a:bodyPr anchor="b"/>
          <a:lstStyle>
            <a:lvl1pPr>
              <a:defRPr sz="6803"/>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44225" y="5203518"/>
            <a:ext cx="9407902"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28147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49905"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522030" y="2069887"/>
            <a:ext cx="4635778" cy="493353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02813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51326" y="413979"/>
            <a:ext cx="9407902" cy="150291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51327" y="1906097"/>
            <a:ext cx="4614473"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4" name="Content Placeholder 3"/>
          <p:cNvSpPr>
            <a:spLocks noGrp="1"/>
          </p:cNvSpPr>
          <p:nvPr>
            <p:ph sz="half" idx="2"/>
          </p:nvPr>
        </p:nvSpPr>
        <p:spPr>
          <a:xfrm>
            <a:off x="751327" y="2840245"/>
            <a:ext cx="4614473"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522030" y="1906097"/>
            <a:ext cx="4637199"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ja-JP" altLang="en-US"/>
              <a:t>マスター テキストの書式設定</a:t>
            </a:r>
          </a:p>
        </p:txBody>
      </p:sp>
      <p:sp>
        <p:nvSpPr>
          <p:cNvPr id="6" name="Content Placeholder 5"/>
          <p:cNvSpPr>
            <a:spLocks noGrp="1"/>
          </p:cNvSpPr>
          <p:nvPr>
            <p:ph sz="quarter" idx="4"/>
          </p:nvPr>
        </p:nvSpPr>
        <p:spPr>
          <a:xfrm>
            <a:off x="5522030" y="2840245"/>
            <a:ext cx="4637199" cy="4177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3969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66487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43923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Content Placeholder 2"/>
          <p:cNvSpPr>
            <a:spLocks noGrp="1"/>
          </p:cNvSpPr>
          <p:nvPr>
            <p:ph idx="1"/>
          </p:nvPr>
        </p:nvSpPr>
        <p:spPr>
          <a:xfrm>
            <a:off x="4637199" y="1119540"/>
            <a:ext cx="5522030"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287938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51326" y="518372"/>
            <a:ext cx="3518021" cy="1814301"/>
          </a:xfrm>
        </p:spPr>
        <p:txBody>
          <a:bodyPr anchor="b"/>
          <a:lstStyle>
            <a:lvl1pPr>
              <a:defRPr sz="3628"/>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637199" y="1119540"/>
            <a:ext cx="5522030"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1326" y="2332673"/>
            <a:ext cx="3518021"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1C7BE-8019-43D9-B368-3FDAAFBDBBB5}" type="datetimeFigureOut">
              <a:rPr kumimoji="1" lang="ja-JP" altLang="en-US" smtClean="0"/>
              <a:t>2023/9/26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44456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9906" y="413979"/>
            <a:ext cx="9407902" cy="150291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49906" y="2069887"/>
            <a:ext cx="9407902" cy="493353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9905" y="7206808"/>
            <a:ext cx="2454235"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48B1C7BE-8019-43D9-B368-3FDAAFBDBBB5}" type="datetimeFigureOut">
              <a:rPr kumimoji="1" lang="ja-JP" altLang="en-US" smtClean="0"/>
              <a:t>2023/9/26</a:t>
            </a:fld>
            <a:endParaRPr kumimoji="1" lang="ja-JP" altLang="en-US"/>
          </a:p>
        </p:txBody>
      </p:sp>
      <p:sp>
        <p:nvSpPr>
          <p:cNvPr id="5" name="Footer Placeholder 4"/>
          <p:cNvSpPr>
            <a:spLocks noGrp="1"/>
          </p:cNvSpPr>
          <p:nvPr>
            <p:ph type="ftr" sz="quarter" idx="3"/>
          </p:nvPr>
        </p:nvSpPr>
        <p:spPr>
          <a:xfrm>
            <a:off x="3613180" y="7206808"/>
            <a:ext cx="368135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703573" y="7206808"/>
            <a:ext cx="2454235"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01501A29-2416-4472-841D-F8B4443FF935}" type="slidenum">
              <a:rPr kumimoji="1" lang="ja-JP" altLang="en-US" smtClean="0"/>
              <a:t>‹#›</a:t>
            </a:fld>
            <a:endParaRPr kumimoji="1" lang="ja-JP" altLang="en-US"/>
          </a:p>
        </p:txBody>
      </p:sp>
    </p:spTree>
    <p:extLst>
      <p:ext uri="{BB962C8B-B14F-4D97-AF65-F5344CB8AC3E}">
        <p14:creationId xmlns:p14="http://schemas.microsoft.com/office/powerpoint/2010/main" val="1118409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36747" rtl="0" eaLnBrk="1" latinLnBrk="0" hangingPunct="1">
        <a:lnSpc>
          <a:spcPct val="90000"/>
        </a:lnSpc>
        <a:spcBef>
          <a:spcPct val="0"/>
        </a:spcBef>
        <a:buNone/>
        <a:defRPr kumimoji="1"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kumimoji="1"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kumimoji="1"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kumimoji="1"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kumimoji="1" sz="2041" kern="1200">
          <a:solidFill>
            <a:schemeClr val="tx1"/>
          </a:solidFill>
          <a:latin typeface="+mn-lt"/>
          <a:ea typeface="+mn-ea"/>
          <a:cs typeface="+mn-cs"/>
        </a:defRPr>
      </a:lvl9pPr>
    </p:bodyStyle>
    <p:otherStyle>
      <a:defPPr>
        <a:defRPr lang="en-US"/>
      </a:defPPr>
      <a:lvl1pPr marL="0" algn="l" defTabSz="1036747" rtl="0" eaLnBrk="1" latinLnBrk="0" hangingPunct="1">
        <a:defRPr kumimoji="1" sz="2041" kern="1200">
          <a:solidFill>
            <a:schemeClr val="tx1"/>
          </a:solidFill>
          <a:latin typeface="+mn-lt"/>
          <a:ea typeface="+mn-ea"/>
          <a:cs typeface="+mn-cs"/>
        </a:defRPr>
      </a:lvl1pPr>
      <a:lvl2pPr marL="518373" algn="l" defTabSz="1036747" rtl="0" eaLnBrk="1" latinLnBrk="0" hangingPunct="1">
        <a:defRPr kumimoji="1" sz="2041" kern="1200">
          <a:solidFill>
            <a:schemeClr val="tx1"/>
          </a:solidFill>
          <a:latin typeface="+mn-lt"/>
          <a:ea typeface="+mn-ea"/>
          <a:cs typeface="+mn-cs"/>
        </a:defRPr>
      </a:lvl2pPr>
      <a:lvl3pPr marL="1036747" algn="l" defTabSz="1036747" rtl="0" eaLnBrk="1" latinLnBrk="0" hangingPunct="1">
        <a:defRPr kumimoji="1" sz="2041" kern="1200">
          <a:solidFill>
            <a:schemeClr val="tx1"/>
          </a:solidFill>
          <a:latin typeface="+mn-lt"/>
          <a:ea typeface="+mn-ea"/>
          <a:cs typeface="+mn-cs"/>
        </a:defRPr>
      </a:lvl3pPr>
      <a:lvl4pPr marL="1555120" algn="l" defTabSz="1036747" rtl="0" eaLnBrk="1" latinLnBrk="0" hangingPunct="1">
        <a:defRPr kumimoji="1" sz="2041" kern="1200">
          <a:solidFill>
            <a:schemeClr val="tx1"/>
          </a:solidFill>
          <a:latin typeface="+mn-lt"/>
          <a:ea typeface="+mn-ea"/>
          <a:cs typeface="+mn-cs"/>
        </a:defRPr>
      </a:lvl4pPr>
      <a:lvl5pPr marL="2073493" algn="l" defTabSz="1036747" rtl="0" eaLnBrk="1" latinLnBrk="0" hangingPunct="1">
        <a:defRPr kumimoji="1" sz="2041" kern="1200">
          <a:solidFill>
            <a:schemeClr val="tx1"/>
          </a:solidFill>
          <a:latin typeface="+mn-lt"/>
          <a:ea typeface="+mn-ea"/>
          <a:cs typeface="+mn-cs"/>
        </a:defRPr>
      </a:lvl5pPr>
      <a:lvl6pPr marL="2591867" algn="l" defTabSz="1036747" rtl="0" eaLnBrk="1" latinLnBrk="0" hangingPunct="1">
        <a:defRPr kumimoji="1" sz="2041" kern="1200">
          <a:solidFill>
            <a:schemeClr val="tx1"/>
          </a:solidFill>
          <a:latin typeface="+mn-lt"/>
          <a:ea typeface="+mn-ea"/>
          <a:cs typeface="+mn-cs"/>
        </a:defRPr>
      </a:lvl6pPr>
      <a:lvl7pPr marL="3110240" algn="l" defTabSz="1036747" rtl="0" eaLnBrk="1" latinLnBrk="0" hangingPunct="1">
        <a:defRPr kumimoji="1" sz="2041" kern="1200">
          <a:solidFill>
            <a:schemeClr val="tx1"/>
          </a:solidFill>
          <a:latin typeface="+mn-lt"/>
          <a:ea typeface="+mn-ea"/>
          <a:cs typeface="+mn-cs"/>
        </a:defRPr>
      </a:lvl7pPr>
      <a:lvl8pPr marL="3628614" algn="l" defTabSz="1036747" rtl="0" eaLnBrk="1" latinLnBrk="0" hangingPunct="1">
        <a:defRPr kumimoji="1" sz="2041" kern="1200">
          <a:solidFill>
            <a:schemeClr val="tx1"/>
          </a:solidFill>
          <a:latin typeface="+mn-lt"/>
          <a:ea typeface="+mn-ea"/>
          <a:cs typeface="+mn-cs"/>
        </a:defRPr>
      </a:lvl8pPr>
      <a:lvl9pPr marL="4146987" algn="l" defTabSz="1036747" rtl="0" eaLnBrk="1" latinLnBrk="0" hangingPunct="1">
        <a:defRPr kumimoji="1"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descr="背景パターン&#10;&#10;低い精度で自動的に生成された説明">
            <a:extLst>
              <a:ext uri="{FF2B5EF4-FFF2-40B4-BE49-F238E27FC236}">
                <a16:creationId xmlns:a16="http://schemas.microsoft.com/office/drawing/2014/main" id="{21B0F02A-424A-4D6E-899B-B26FA90C4B6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09122" y="2397064"/>
            <a:ext cx="3535100" cy="2121061"/>
          </a:xfrm>
          <a:prstGeom prst="rect">
            <a:avLst/>
          </a:prstGeom>
        </p:spPr>
        <p:style>
          <a:lnRef idx="2">
            <a:schemeClr val="dk1"/>
          </a:lnRef>
          <a:fillRef idx="1">
            <a:schemeClr val="lt1"/>
          </a:fillRef>
          <a:effectRef idx="0">
            <a:schemeClr val="dk1"/>
          </a:effectRef>
          <a:fontRef idx="minor">
            <a:schemeClr val="dk1"/>
          </a:fontRef>
        </p:style>
      </p:pic>
      <p:pic>
        <p:nvPicPr>
          <p:cNvPr id="23" name="図 22" descr="背景パターン&#10;&#10;低い精度で自動的に生成された説明">
            <a:extLst>
              <a:ext uri="{FF2B5EF4-FFF2-40B4-BE49-F238E27FC236}">
                <a16:creationId xmlns:a16="http://schemas.microsoft.com/office/drawing/2014/main" id="{8D0204FA-5FEC-4A30-8A2E-F07FE04C0C2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664465"/>
            <a:ext cx="2520000" cy="1512001"/>
          </a:xfrm>
          <a:prstGeom prst="rect">
            <a:avLst/>
          </a:prstGeom>
        </p:spPr>
        <p:style>
          <a:lnRef idx="2">
            <a:schemeClr val="dk1"/>
          </a:lnRef>
          <a:fillRef idx="1">
            <a:schemeClr val="lt1"/>
          </a:fillRef>
          <a:effectRef idx="0">
            <a:schemeClr val="dk1"/>
          </a:effectRef>
          <a:fontRef idx="minor">
            <a:schemeClr val="dk1"/>
          </a:fontRef>
        </p:style>
      </p:pic>
      <p:sp>
        <p:nvSpPr>
          <p:cNvPr id="16" name="正方形/長方形 15">
            <a:extLst>
              <a:ext uri="{FF2B5EF4-FFF2-40B4-BE49-F238E27FC236}">
                <a16:creationId xmlns:a16="http://schemas.microsoft.com/office/drawing/2014/main" id="{16BF3C69-291F-4D48-89EA-9E5AC0792C6C}"/>
              </a:ext>
            </a:extLst>
          </p:cNvPr>
          <p:cNvSpPr/>
          <p:nvPr/>
        </p:nvSpPr>
        <p:spPr>
          <a:xfrm>
            <a:off x="267786" y="4704335"/>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21" name="図 20" descr="背景パターン&#10;&#10;低い精度で自動的に生成された説明">
            <a:extLst>
              <a:ext uri="{FF2B5EF4-FFF2-40B4-BE49-F238E27FC236}">
                <a16:creationId xmlns:a16="http://schemas.microsoft.com/office/drawing/2014/main" id="{FD66B37C-68C8-4DFA-B400-09864E0DD94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66073" y="4704663"/>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25" name="テキスト ボックス 24">
            <a:extLst>
              <a:ext uri="{FF2B5EF4-FFF2-40B4-BE49-F238E27FC236}">
                <a16:creationId xmlns:a16="http://schemas.microsoft.com/office/drawing/2014/main" id="{5299F615-C5C7-4C79-93E4-13C32E59FF9F}"/>
              </a:ext>
            </a:extLst>
          </p:cNvPr>
          <p:cNvSpPr txBox="1"/>
          <p:nvPr/>
        </p:nvSpPr>
        <p:spPr>
          <a:xfrm>
            <a:off x="643216" y="723916"/>
            <a:ext cx="2181825" cy="238527"/>
          </a:xfrm>
          <a:prstGeom prst="rect">
            <a:avLst/>
          </a:prstGeom>
          <a:noFill/>
        </p:spPr>
        <p:txBody>
          <a:bodyPr wrap="square" rtlCol="0">
            <a:spAutoFit/>
          </a:bodyPr>
          <a:lstStyle/>
          <a:p>
            <a:r>
              <a:rPr kumimoji="1" lang="ja-JP" altLang="en-US" sz="900" b="1" dirty="0">
                <a:solidFill>
                  <a:schemeClr val="bg1"/>
                </a:solidFill>
                <a:latin typeface="+mn-ea"/>
              </a:rPr>
              <a:t>アラベラ スパークリング・ホワイト</a:t>
            </a:r>
          </a:p>
        </p:txBody>
      </p:sp>
      <p:sp>
        <p:nvSpPr>
          <p:cNvPr id="26" name="テキスト ボックス 25">
            <a:extLst>
              <a:ext uri="{FF2B5EF4-FFF2-40B4-BE49-F238E27FC236}">
                <a16:creationId xmlns:a16="http://schemas.microsoft.com/office/drawing/2014/main" id="{F8ABE9D6-FC4D-4335-8765-B64EA49DA283}"/>
              </a:ext>
            </a:extLst>
          </p:cNvPr>
          <p:cNvSpPr txBox="1"/>
          <p:nvPr/>
        </p:nvSpPr>
        <p:spPr>
          <a:xfrm>
            <a:off x="676591" y="928887"/>
            <a:ext cx="2100088" cy="369332"/>
          </a:xfrm>
          <a:prstGeom prst="rect">
            <a:avLst/>
          </a:prstGeom>
          <a:noFill/>
        </p:spPr>
        <p:txBody>
          <a:bodyPr wrap="square" rtlCol="0">
            <a:spAutoFit/>
          </a:bodyPr>
          <a:lstStyle/>
          <a:p>
            <a:r>
              <a:rPr kumimoji="1" lang="ja-JP" altLang="en-US" sz="900" b="1" dirty="0">
                <a:solidFill>
                  <a:schemeClr val="bg1"/>
                </a:solidFill>
                <a:latin typeface="+mn-ea"/>
              </a:rPr>
              <a:t>アラベラ・シリーズの</a:t>
            </a:r>
            <a:endParaRPr kumimoji="1" lang="en-US" altLang="ja-JP" sz="900" b="1" dirty="0">
              <a:solidFill>
                <a:schemeClr val="bg1"/>
              </a:solidFill>
              <a:latin typeface="+mn-ea"/>
            </a:endParaRPr>
          </a:p>
          <a:p>
            <a:r>
              <a:rPr kumimoji="1" lang="ja-JP" altLang="en-US" sz="900" b="1" dirty="0">
                <a:solidFill>
                  <a:schemeClr val="bg1"/>
                </a:solidFill>
                <a:latin typeface="+mn-ea"/>
              </a:rPr>
              <a:t>ニュー・ラインナップ！</a:t>
            </a:r>
            <a:endParaRPr kumimoji="1" lang="ja-JP" altLang="en-US" sz="1000" b="1" dirty="0">
              <a:solidFill>
                <a:schemeClr val="bg1"/>
              </a:solidFill>
              <a:latin typeface="+mn-ea"/>
            </a:endParaRPr>
          </a:p>
        </p:txBody>
      </p:sp>
      <p:sp>
        <p:nvSpPr>
          <p:cNvPr id="29" name="テキスト ボックス 28">
            <a:extLst>
              <a:ext uri="{FF2B5EF4-FFF2-40B4-BE49-F238E27FC236}">
                <a16:creationId xmlns:a16="http://schemas.microsoft.com/office/drawing/2014/main" id="{0CAF158D-104B-4A5F-BCF9-A3C7797ABF3C}"/>
              </a:ext>
            </a:extLst>
          </p:cNvPr>
          <p:cNvSpPr txBox="1"/>
          <p:nvPr/>
        </p:nvSpPr>
        <p:spPr>
          <a:xfrm>
            <a:off x="635723" y="1269193"/>
            <a:ext cx="2181825" cy="584775"/>
          </a:xfrm>
          <a:prstGeom prst="rect">
            <a:avLst/>
          </a:prstGeom>
          <a:noFill/>
        </p:spPr>
        <p:txBody>
          <a:bodyPr wrap="square" rtlCol="0">
            <a:spAutoFit/>
          </a:bodyPr>
          <a:lstStyle/>
          <a:p>
            <a:r>
              <a:rPr kumimoji="1" lang="ja-JP" altLang="en-US" sz="800" b="1" dirty="0">
                <a:solidFill>
                  <a:schemeClr val="bg1"/>
                </a:solidFill>
                <a:latin typeface="+mn-ea"/>
              </a:rPr>
              <a:t>原産国：南アフリカ／ロバートソン</a:t>
            </a:r>
            <a:endParaRPr kumimoji="1" lang="en-US" altLang="ja-JP" sz="800" b="1" dirty="0">
              <a:solidFill>
                <a:schemeClr val="bg1"/>
              </a:solidFill>
              <a:latin typeface="+mn-ea"/>
            </a:endParaRPr>
          </a:p>
          <a:p>
            <a:r>
              <a:rPr kumimoji="1" lang="ja-JP" altLang="en-US" sz="800" b="1" dirty="0">
                <a:solidFill>
                  <a:schemeClr val="bg1"/>
                </a:solidFill>
                <a:latin typeface="+mn-ea"/>
              </a:rPr>
              <a:t>生産者：アラベラ</a:t>
            </a:r>
            <a:endParaRPr kumimoji="1" lang="en-US" altLang="ja-JP" sz="800" b="1" dirty="0">
              <a:solidFill>
                <a:schemeClr val="bg1"/>
              </a:solidFill>
              <a:latin typeface="+mn-ea"/>
            </a:endParaRPr>
          </a:p>
          <a:p>
            <a:r>
              <a:rPr kumimoji="1" lang="ja-JP" altLang="en-US" sz="800" b="1" dirty="0">
                <a:solidFill>
                  <a:schemeClr val="bg1"/>
                </a:solidFill>
                <a:latin typeface="+mn-ea"/>
              </a:rPr>
              <a:t>品種　：</a:t>
            </a:r>
            <a:r>
              <a:rPr kumimoji="1" lang="ja-JP" altLang="en-US" sz="750" b="1" dirty="0">
                <a:solidFill>
                  <a:schemeClr val="bg1"/>
                </a:solidFill>
                <a:latin typeface="+mn-ea"/>
              </a:rPr>
              <a:t>シャルドネ</a:t>
            </a:r>
            <a:endParaRPr kumimoji="1" lang="en-US" altLang="ja-JP" sz="750" b="1" dirty="0">
              <a:solidFill>
                <a:schemeClr val="bg1"/>
              </a:solidFill>
              <a:latin typeface="+mn-ea"/>
            </a:endParaRPr>
          </a:p>
          <a:p>
            <a:r>
              <a:rPr kumimoji="1" lang="ja-JP" altLang="en-US" sz="800" b="1" dirty="0">
                <a:solidFill>
                  <a:schemeClr val="bg1"/>
                </a:solidFill>
                <a:latin typeface="+mn-ea"/>
              </a:rPr>
              <a:t>味わい：白泡・辛口・ライトボディ</a:t>
            </a:r>
          </a:p>
        </p:txBody>
      </p:sp>
      <p:cxnSp>
        <p:nvCxnSpPr>
          <p:cNvPr id="30" name="直線コネクタ 29">
            <a:extLst>
              <a:ext uri="{FF2B5EF4-FFF2-40B4-BE49-F238E27FC236}">
                <a16:creationId xmlns:a16="http://schemas.microsoft.com/office/drawing/2014/main" id="{0EC50E4F-DF45-4D08-A237-7635DA85A2EB}"/>
              </a:ext>
            </a:extLst>
          </p:cNvPr>
          <p:cNvCxnSpPr>
            <a:cxnSpLocks/>
          </p:cNvCxnSpPr>
          <p:nvPr/>
        </p:nvCxnSpPr>
        <p:spPr>
          <a:xfrm>
            <a:off x="680629" y="1285071"/>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B7221AE6-6356-4A60-A415-4E1C44915E8C}"/>
              </a:ext>
            </a:extLst>
          </p:cNvPr>
          <p:cNvSpPr txBox="1"/>
          <p:nvPr/>
        </p:nvSpPr>
        <p:spPr>
          <a:xfrm>
            <a:off x="1060741" y="5573844"/>
            <a:ext cx="4011745" cy="869469"/>
          </a:xfrm>
          <a:prstGeom prst="rect">
            <a:avLst/>
          </a:prstGeom>
          <a:noFill/>
        </p:spPr>
        <p:txBody>
          <a:bodyPr wrap="square" rtlCol="0">
            <a:spAutoFit/>
          </a:bodyPr>
          <a:lstStyle/>
          <a:p>
            <a:r>
              <a:rPr kumimoji="1" lang="en-US" altLang="ja-JP" sz="1000" dirty="0">
                <a:solidFill>
                  <a:schemeClr val="bg1"/>
                </a:solidFill>
                <a:latin typeface="+mn-ea"/>
              </a:rPr>
              <a:t>100%</a:t>
            </a:r>
            <a:r>
              <a:rPr kumimoji="1" lang="ja-JP" altLang="en-US" sz="1000" dirty="0">
                <a:solidFill>
                  <a:schemeClr val="bg1"/>
                </a:solidFill>
                <a:latin typeface="+mn-ea"/>
              </a:rPr>
              <a:t>手摘みで丁寧に選果し、醸造。温度管理されたステンレスタンクで一次発酵した後、シュール・リー製法で滓とともに</a:t>
            </a:r>
            <a:r>
              <a:rPr kumimoji="1" lang="en-US" altLang="ja-JP" sz="1000" dirty="0">
                <a:solidFill>
                  <a:schemeClr val="bg1"/>
                </a:solidFill>
                <a:latin typeface="+mn-ea"/>
              </a:rPr>
              <a:t>1</a:t>
            </a:r>
            <a:r>
              <a:rPr kumimoji="1" lang="ja-JP" altLang="en-US" sz="1000" dirty="0">
                <a:solidFill>
                  <a:schemeClr val="bg1"/>
                </a:solidFill>
                <a:latin typeface="+mn-ea"/>
              </a:rPr>
              <a:t>か月静置します。密閉式タンクで二次発酵（シャルマ方式）の後、瓶詰。引き締まった酸味とボリューム感、シトラスの香りにほのかなバニラ香が感じられる上品なスタイルのワインです。</a:t>
            </a:r>
          </a:p>
        </p:txBody>
      </p:sp>
      <p:sp>
        <p:nvSpPr>
          <p:cNvPr id="34" name="テキスト ボックス 33">
            <a:extLst>
              <a:ext uri="{FF2B5EF4-FFF2-40B4-BE49-F238E27FC236}">
                <a16:creationId xmlns:a16="http://schemas.microsoft.com/office/drawing/2014/main" id="{07774A64-6E86-4CCE-A1BF-DAD49DC28686}"/>
              </a:ext>
            </a:extLst>
          </p:cNvPr>
          <p:cNvSpPr txBox="1"/>
          <p:nvPr/>
        </p:nvSpPr>
        <p:spPr>
          <a:xfrm>
            <a:off x="1150032" y="5304550"/>
            <a:ext cx="2949747" cy="246221"/>
          </a:xfrm>
          <a:prstGeom prst="rect">
            <a:avLst/>
          </a:prstGeom>
          <a:noFill/>
        </p:spPr>
        <p:txBody>
          <a:bodyPr wrap="square" rtlCol="0">
            <a:spAutoFit/>
          </a:bodyPr>
          <a:lstStyle/>
          <a:p>
            <a:r>
              <a:rPr kumimoji="1" lang="ja-JP" altLang="en-US" sz="1000" b="1" dirty="0">
                <a:solidFill>
                  <a:schemeClr val="bg1"/>
                </a:solidFill>
                <a:latin typeface="+mn-ea"/>
              </a:rPr>
              <a:t>アラベラ・シリーズのニュー・ラインナップ！</a:t>
            </a:r>
            <a:endParaRPr kumimoji="1" lang="ja-JP" altLang="en-US" sz="1050" b="1" dirty="0">
              <a:solidFill>
                <a:schemeClr val="bg1"/>
              </a:solidFill>
              <a:latin typeface="+mn-ea"/>
            </a:endParaRPr>
          </a:p>
        </p:txBody>
      </p:sp>
      <p:cxnSp>
        <p:nvCxnSpPr>
          <p:cNvPr id="35" name="直線コネクタ 34">
            <a:extLst>
              <a:ext uri="{FF2B5EF4-FFF2-40B4-BE49-F238E27FC236}">
                <a16:creationId xmlns:a16="http://schemas.microsoft.com/office/drawing/2014/main" id="{3D1A2442-A4DE-44C0-905F-D305EA6DCA59}"/>
              </a:ext>
            </a:extLst>
          </p:cNvPr>
          <p:cNvCxnSpPr>
            <a:cxnSpLocks/>
          </p:cNvCxnSpPr>
          <p:nvPr/>
        </p:nvCxnSpPr>
        <p:spPr>
          <a:xfrm>
            <a:off x="1096338" y="5562164"/>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F31F81AC-7686-4FAE-BC92-2236A713A276}"/>
              </a:ext>
            </a:extLst>
          </p:cNvPr>
          <p:cNvCxnSpPr>
            <a:cxnSpLocks/>
          </p:cNvCxnSpPr>
          <p:nvPr/>
        </p:nvCxnSpPr>
        <p:spPr>
          <a:xfrm>
            <a:off x="1121260" y="646353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D072D629-508C-424F-8080-62CEE613C503}"/>
              </a:ext>
            </a:extLst>
          </p:cNvPr>
          <p:cNvCxnSpPr>
            <a:cxnSpLocks/>
          </p:cNvCxnSpPr>
          <p:nvPr/>
        </p:nvCxnSpPr>
        <p:spPr>
          <a:xfrm>
            <a:off x="6263924" y="3230589"/>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4357CCD-B446-407A-8106-729B373CF02D}"/>
              </a:ext>
            </a:extLst>
          </p:cNvPr>
          <p:cNvSpPr txBox="1"/>
          <p:nvPr/>
        </p:nvSpPr>
        <p:spPr>
          <a:xfrm>
            <a:off x="971614" y="4814670"/>
            <a:ext cx="3910327" cy="369332"/>
          </a:xfrm>
          <a:prstGeom prst="rect">
            <a:avLst/>
          </a:prstGeom>
          <a:noFill/>
        </p:spPr>
        <p:txBody>
          <a:bodyPr wrap="square" rtlCol="0">
            <a:spAutoFit/>
          </a:bodyPr>
          <a:lstStyle/>
          <a:p>
            <a:r>
              <a:rPr kumimoji="1" lang="ja-JP" altLang="en-US" b="1" dirty="0">
                <a:solidFill>
                  <a:schemeClr val="bg1"/>
                </a:solidFill>
                <a:latin typeface="+mn-ea"/>
              </a:rPr>
              <a:t>アラベラ スパークリング・ホワイト</a:t>
            </a:r>
          </a:p>
        </p:txBody>
      </p:sp>
      <p:sp>
        <p:nvSpPr>
          <p:cNvPr id="92" name="正方形/長方形 91">
            <a:extLst>
              <a:ext uri="{FF2B5EF4-FFF2-40B4-BE49-F238E27FC236}">
                <a16:creationId xmlns:a16="http://schemas.microsoft.com/office/drawing/2014/main" id="{BE7D20EF-9EE9-4A25-A3A4-46986C47272F}"/>
              </a:ext>
            </a:extLst>
          </p:cNvPr>
          <p:cNvSpPr/>
          <p:nvPr/>
        </p:nvSpPr>
        <p:spPr>
          <a:xfrm>
            <a:off x="5591498" y="4704007"/>
            <a:ext cx="5050143" cy="3030086"/>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pic>
        <p:nvPicPr>
          <p:cNvPr id="93" name="図 92" descr="背景パターン&#10;&#10;低い精度で自動的に生成された説明">
            <a:extLst>
              <a:ext uri="{FF2B5EF4-FFF2-40B4-BE49-F238E27FC236}">
                <a16:creationId xmlns:a16="http://schemas.microsoft.com/office/drawing/2014/main" id="{85F5142F-32B7-4C30-B57A-E10E0F352653}"/>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589785" y="4704335"/>
            <a:ext cx="5050142" cy="3030087"/>
          </a:xfrm>
          <a:prstGeom prst="rect">
            <a:avLst/>
          </a:prstGeom>
        </p:spPr>
        <p:style>
          <a:lnRef idx="2">
            <a:schemeClr val="dk1"/>
          </a:lnRef>
          <a:fillRef idx="1">
            <a:schemeClr val="lt1"/>
          </a:fillRef>
          <a:effectRef idx="0">
            <a:schemeClr val="dk1"/>
          </a:effectRef>
          <a:fontRef idx="minor">
            <a:schemeClr val="dk1"/>
          </a:fontRef>
        </p:style>
      </p:pic>
      <p:sp>
        <p:nvSpPr>
          <p:cNvPr id="95" name="テキスト ボックス 94">
            <a:extLst>
              <a:ext uri="{FF2B5EF4-FFF2-40B4-BE49-F238E27FC236}">
                <a16:creationId xmlns:a16="http://schemas.microsoft.com/office/drawing/2014/main" id="{3C64BEBB-8716-412D-AA26-E06F52C3EC53}"/>
              </a:ext>
            </a:extLst>
          </p:cNvPr>
          <p:cNvSpPr txBox="1"/>
          <p:nvPr/>
        </p:nvSpPr>
        <p:spPr>
          <a:xfrm>
            <a:off x="6420048" y="5575399"/>
            <a:ext cx="4011745" cy="869469"/>
          </a:xfrm>
          <a:prstGeom prst="rect">
            <a:avLst/>
          </a:prstGeom>
          <a:noFill/>
        </p:spPr>
        <p:txBody>
          <a:bodyPr wrap="square" rtlCol="0">
            <a:spAutoFit/>
          </a:bodyPr>
          <a:lstStyle/>
          <a:p>
            <a:r>
              <a:rPr kumimoji="1" lang="en-US" altLang="ja-JP" sz="1000" dirty="0">
                <a:solidFill>
                  <a:schemeClr val="bg1"/>
                </a:solidFill>
                <a:latin typeface="+mn-ea"/>
              </a:rPr>
              <a:t>100%</a:t>
            </a:r>
            <a:r>
              <a:rPr kumimoji="1" lang="ja-JP" altLang="en-US" sz="1000" dirty="0">
                <a:solidFill>
                  <a:schemeClr val="bg1"/>
                </a:solidFill>
                <a:latin typeface="+mn-ea"/>
              </a:rPr>
              <a:t>手摘みで丁寧に選果し、醸造。温度管理されたステンレスタンクで一次発酵した後、シュール・リー製法で滓とともに</a:t>
            </a:r>
            <a:r>
              <a:rPr kumimoji="1" lang="en-US" altLang="ja-JP" sz="1000" dirty="0">
                <a:solidFill>
                  <a:schemeClr val="bg1"/>
                </a:solidFill>
                <a:latin typeface="+mn-ea"/>
              </a:rPr>
              <a:t>1</a:t>
            </a:r>
            <a:r>
              <a:rPr kumimoji="1" lang="ja-JP" altLang="en-US" sz="1000" dirty="0">
                <a:solidFill>
                  <a:schemeClr val="bg1"/>
                </a:solidFill>
                <a:latin typeface="+mn-ea"/>
              </a:rPr>
              <a:t>か月静置します。密閉式タンクで二次発酵（シャルマ方式）の後、瓶詰。引き締まった酸味とボリューム感、シトラスの香りにほのかなバニラ香が感じられる上品なスタイルのワインです。</a:t>
            </a:r>
          </a:p>
        </p:txBody>
      </p:sp>
      <p:sp>
        <p:nvSpPr>
          <p:cNvPr id="96" name="テキスト ボックス 95">
            <a:extLst>
              <a:ext uri="{FF2B5EF4-FFF2-40B4-BE49-F238E27FC236}">
                <a16:creationId xmlns:a16="http://schemas.microsoft.com/office/drawing/2014/main" id="{4499C317-C011-4455-9585-EFD6B617E1E0}"/>
              </a:ext>
            </a:extLst>
          </p:cNvPr>
          <p:cNvSpPr txBox="1"/>
          <p:nvPr/>
        </p:nvSpPr>
        <p:spPr>
          <a:xfrm>
            <a:off x="6454178" y="5277820"/>
            <a:ext cx="3015354" cy="246221"/>
          </a:xfrm>
          <a:prstGeom prst="rect">
            <a:avLst/>
          </a:prstGeom>
          <a:noFill/>
        </p:spPr>
        <p:txBody>
          <a:bodyPr wrap="square" rtlCol="0">
            <a:spAutoFit/>
          </a:bodyPr>
          <a:lstStyle/>
          <a:p>
            <a:r>
              <a:rPr kumimoji="1" lang="ja-JP" altLang="en-US" sz="1000" b="1" dirty="0">
                <a:solidFill>
                  <a:schemeClr val="bg1"/>
                </a:solidFill>
                <a:latin typeface="+mn-ea"/>
              </a:rPr>
              <a:t>アラベラ・シリーズのニュー・ラインナップ！</a:t>
            </a:r>
            <a:endParaRPr kumimoji="1" lang="ja-JP" altLang="en-US" sz="1050" b="1" dirty="0">
              <a:solidFill>
                <a:schemeClr val="bg1"/>
              </a:solidFill>
              <a:latin typeface="+mn-ea"/>
            </a:endParaRPr>
          </a:p>
        </p:txBody>
      </p:sp>
      <p:cxnSp>
        <p:nvCxnSpPr>
          <p:cNvPr id="97" name="直線コネクタ 96">
            <a:extLst>
              <a:ext uri="{FF2B5EF4-FFF2-40B4-BE49-F238E27FC236}">
                <a16:creationId xmlns:a16="http://schemas.microsoft.com/office/drawing/2014/main" id="{82C9AB9D-7B3F-4D19-93B2-2D790C7748FF}"/>
              </a:ext>
            </a:extLst>
          </p:cNvPr>
          <p:cNvCxnSpPr>
            <a:cxnSpLocks/>
          </p:cNvCxnSpPr>
          <p:nvPr/>
        </p:nvCxnSpPr>
        <p:spPr>
          <a:xfrm>
            <a:off x="6420050" y="5561836"/>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034C689-8E5A-4E60-8D9C-B70DD798254F}"/>
              </a:ext>
            </a:extLst>
          </p:cNvPr>
          <p:cNvCxnSpPr>
            <a:cxnSpLocks/>
          </p:cNvCxnSpPr>
          <p:nvPr/>
        </p:nvCxnSpPr>
        <p:spPr>
          <a:xfrm>
            <a:off x="6454178" y="6463539"/>
            <a:ext cx="40117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3434CF7A-61FD-40EB-8103-03E4637E774C}"/>
              </a:ext>
            </a:extLst>
          </p:cNvPr>
          <p:cNvSpPr txBox="1"/>
          <p:nvPr/>
        </p:nvSpPr>
        <p:spPr>
          <a:xfrm>
            <a:off x="6522679" y="4814670"/>
            <a:ext cx="3909113" cy="369332"/>
          </a:xfrm>
          <a:prstGeom prst="rect">
            <a:avLst/>
          </a:prstGeom>
          <a:noFill/>
        </p:spPr>
        <p:txBody>
          <a:bodyPr wrap="square" rtlCol="0">
            <a:spAutoFit/>
          </a:bodyPr>
          <a:lstStyle/>
          <a:p>
            <a:r>
              <a:rPr kumimoji="1" lang="ja-JP" altLang="en-US" b="1" dirty="0">
                <a:solidFill>
                  <a:schemeClr val="bg1"/>
                </a:solidFill>
                <a:latin typeface="+mn-ea"/>
              </a:rPr>
              <a:t>アラベラ スパークリング・ホワイト</a:t>
            </a:r>
          </a:p>
        </p:txBody>
      </p:sp>
      <p:sp>
        <p:nvSpPr>
          <p:cNvPr id="105" name="テキスト ボックス 104">
            <a:extLst>
              <a:ext uri="{FF2B5EF4-FFF2-40B4-BE49-F238E27FC236}">
                <a16:creationId xmlns:a16="http://schemas.microsoft.com/office/drawing/2014/main" id="{BF597B99-1C7D-4332-A5CB-D2AE6E85537D}"/>
              </a:ext>
            </a:extLst>
          </p:cNvPr>
          <p:cNvSpPr txBox="1"/>
          <p:nvPr/>
        </p:nvSpPr>
        <p:spPr>
          <a:xfrm>
            <a:off x="151427" y="196722"/>
            <a:ext cx="1824725" cy="369332"/>
          </a:xfrm>
          <a:prstGeom prst="rect">
            <a:avLst/>
          </a:prstGeom>
          <a:noFill/>
        </p:spPr>
        <p:txBody>
          <a:bodyPr wrap="square" rtlCol="0">
            <a:spAutoFit/>
          </a:bodyPr>
          <a:lstStyle/>
          <a:p>
            <a:r>
              <a:rPr kumimoji="1" lang="ja-JP" altLang="en-US" dirty="0">
                <a:ea typeface="游明朝" panose="02020400000000000000" pitchFamily="18" charset="-128"/>
              </a:rPr>
              <a:t>■</a:t>
            </a:r>
            <a:r>
              <a:rPr kumimoji="1" lang="en-US" altLang="ja-JP" dirty="0">
                <a:ea typeface="游明朝" panose="02020400000000000000" pitchFamily="18" charset="-128"/>
              </a:rPr>
              <a:t>PRICE CARD</a:t>
            </a:r>
            <a:endParaRPr kumimoji="1" lang="ja-JP" altLang="en-US" dirty="0">
              <a:ea typeface="游明朝" panose="02020400000000000000" pitchFamily="18" charset="-128"/>
            </a:endParaRPr>
          </a:p>
        </p:txBody>
      </p:sp>
      <p:pic>
        <p:nvPicPr>
          <p:cNvPr id="51" name="図 50" descr="背景パターン&#10;&#10;低い精度で自動的に生成された説明">
            <a:extLst>
              <a:ext uri="{FF2B5EF4-FFF2-40B4-BE49-F238E27FC236}">
                <a16:creationId xmlns:a16="http://schemas.microsoft.com/office/drawing/2014/main" id="{3333404C-FDE0-41EE-A888-F494C6DE7CA4}"/>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257447" y="2381110"/>
            <a:ext cx="3535100" cy="2121061"/>
          </a:xfrm>
          <a:prstGeom prst="rect">
            <a:avLst/>
          </a:prstGeom>
        </p:spPr>
        <p:style>
          <a:lnRef idx="2">
            <a:schemeClr val="dk1"/>
          </a:lnRef>
          <a:fillRef idx="1">
            <a:schemeClr val="lt1"/>
          </a:fillRef>
          <a:effectRef idx="0">
            <a:schemeClr val="dk1"/>
          </a:effectRef>
          <a:fontRef idx="minor">
            <a:schemeClr val="dk1"/>
          </a:fontRef>
        </p:style>
      </p:pic>
      <p:sp>
        <p:nvSpPr>
          <p:cNvPr id="52" name="テキスト ボックス 51">
            <a:extLst>
              <a:ext uri="{FF2B5EF4-FFF2-40B4-BE49-F238E27FC236}">
                <a16:creationId xmlns:a16="http://schemas.microsoft.com/office/drawing/2014/main" id="{24B063A9-66FF-427F-B567-65FC94FB4B35}"/>
              </a:ext>
            </a:extLst>
          </p:cNvPr>
          <p:cNvSpPr txBox="1"/>
          <p:nvPr/>
        </p:nvSpPr>
        <p:spPr>
          <a:xfrm>
            <a:off x="853696" y="2531069"/>
            <a:ext cx="2712544" cy="276999"/>
          </a:xfrm>
          <a:prstGeom prst="rect">
            <a:avLst/>
          </a:prstGeom>
          <a:noFill/>
        </p:spPr>
        <p:txBody>
          <a:bodyPr wrap="square" rtlCol="0">
            <a:spAutoFit/>
          </a:bodyPr>
          <a:lstStyle/>
          <a:p>
            <a:r>
              <a:rPr kumimoji="1" lang="ja-JP" altLang="en-US" sz="1200" b="1" dirty="0">
                <a:solidFill>
                  <a:schemeClr val="bg1"/>
                </a:solidFill>
                <a:latin typeface="+mn-ea"/>
              </a:rPr>
              <a:t>アラベラ スパークリング・ホワイト</a:t>
            </a:r>
          </a:p>
        </p:txBody>
      </p:sp>
      <p:sp>
        <p:nvSpPr>
          <p:cNvPr id="53" name="テキスト ボックス 52">
            <a:extLst>
              <a:ext uri="{FF2B5EF4-FFF2-40B4-BE49-F238E27FC236}">
                <a16:creationId xmlns:a16="http://schemas.microsoft.com/office/drawing/2014/main" id="{22202E4F-5895-4119-B0E1-33ED3C45C353}"/>
              </a:ext>
            </a:extLst>
          </p:cNvPr>
          <p:cNvSpPr txBox="1"/>
          <p:nvPr/>
        </p:nvSpPr>
        <p:spPr>
          <a:xfrm>
            <a:off x="858774" y="2952775"/>
            <a:ext cx="2878141" cy="246221"/>
          </a:xfrm>
          <a:prstGeom prst="rect">
            <a:avLst/>
          </a:prstGeom>
          <a:noFill/>
        </p:spPr>
        <p:txBody>
          <a:bodyPr wrap="square" rtlCol="0">
            <a:spAutoFit/>
          </a:bodyPr>
          <a:lstStyle/>
          <a:p>
            <a:r>
              <a:rPr kumimoji="1" lang="ja-JP" altLang="en-US" sz="1000" b="1" dirty="0">
                <a:solidFill>
                  <a:schemeClr val="bg1"/>
                </a:solidFill>
                <a:latin typeface="+mn-ea"/>
              </a:rPr>
              <a:t>アラベラ・シリーズのニュー・ラインナップ！</a:t>
            </a:r>
            <a:endParaRPr kumimoji="1" lang="ja-JP" altLang="en-US" sz="1050" b="1" dirty="0">
              <a:solidFill>
                <a:schemeClr val="bg1"/>
              </a:solidFill>
              <a:latin typeface="+mn-ea"/>
            </a:endParaRPr>
          </a:p>
        </p:txBody>
      </p:sp>
      <p:cxnSp>
        <p:nvCxnSpPr>
          <p:cNvPr id="57" name="直線コネクタ 56">
            <a:extLst>
              <a:ext uri="{FF2B5EF4-FFF2-40B4-BE49-F238E27FC236}">
                <a16:creationId xmlns:a16="http://schemas.microsoft.com/office/drawing/2014/main" id="{5BAFEDF1-4BC4-40B4-910B-2D9B1FCED67B}"/>
              </a:ext>
            </a:extLst>
          </p:cNvPr>
          <p:cNvCxnSpPr>
            <a:cxnSpLocks/>
          </p:cNvCxnSpPr>
          <p:nvPr/>
        </p:nvCxnSpPr>
        <p:spPr>
          <a:xfrm>
            <a:off x="901501" y="3215778"/>
            <a:ext cx="248487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図 59" descr="背景パターン&#10;&#10;低い精度で自動的に生成された説明">
            <a:extLst>
              <a:ext uri="{FF2B5EF4-FFF2-40B4-BE49-F238E27FC236}">
                <a16:creationId xmlns:a16="http://schemas.microsoft.com/office/drawing/2014/main" id="{24B2E7EA-970C-4650-8634-E599B18C58D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tretch>
            <a:fillRect/>
          </a:stretch>
        </p:blipFill>
        <p:spPr>
          <a:xfrm>
            <a:off x="5626548" y="715976"/>
            <a:ext cx="2520000" cy="1512001"/>
          </a:xfrm>
          <a:prstGeom prst="rect">
            <a:avLst/>
          </a:prstGeom>
        </p:spPr>
        <p:style>
          <a:lnRef idx="2">
            <a:schemeClr val="dk1"/>
          </a:lnRef>
          <a:fillRef idx="1">
            <a:schemeClr val="lt1"/>
          </a:fillRef>
          <a:effectRef idx="0">
            <a:schemeClr val="dk1"/>
          </a:effectRef>
          <a:fontRef idx="minor">
            <a:schemeClr val="dk1"/>
          </a:fontRef>
        </p:style>
      </p:pic>
      <p:cxnSp>
        <p:nvCxnSpPr>
          <p:cNvPr id="80" name="直線コネクタ 79">
            <a:extLst>
              <a:ext uri="{FF2B5EF4-FFF2-40B4-BE49-F238E27FC236}">
                <a16:creationId xmlns:a16="http://schemas.microsoft.com/office/drawing/2014/main" id="{45075B9D-4D48-49F5-B269-3B4A7D48236B}"/>
              </a:ext>
            </a:extLst>
          </p:cNvPr>
          <p:cNvCxnSpPr>
            <a:cxnSpLocks/>
          </p:cNvCxnSpPr>
          <p:nvPr/>
        </p:nvCxnSpPr>
        <p:spPr>
          <a:xfrm>
            <a:off x="6078033" y="1328045"/>
            <a:ext cx="199358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8AEC9EA3-C149-4BBF-9B04-42F5FB53659A}"/>
              </a:ext>
            </a:extLst>
          </p:cNvPr>
          <p:cNvSpPr txBox="1"/>
          <p:nvPr/>
        </p:nvSpPr>
        <p:spPr>
          <a:xfrm>
            <a:off x="6209446" y="2942140"/>
            <a:ext cx="2854378" cy="246221"/>
          </a:xfrm>
          <a:prstGeom prst="rect">
            <a:avLst/>
          </a:prstGeom>
          <a:noFill/>
        </p:spPr>
        <p:txBody>
          <a:bodyPr wrap="square" rtlCol="0">
            <a:spAutoFit/>
          </a:bodyPr>
          <a:lstStyle/>
          <a:p>
            <a:r>
              <a:rPr kumimoji="1" lang="ja-JP" altLang="en-US" sz="1000" b="1" dirty="0">
                <a:solidFill>
                  <a:schemeClr val="bg1"/>
                </a:solidFill>
                <a:latin typeface="+mn-ea"/>
              </a:rPr>
              <a:t>アラベラ・シリーズのニュー・ラインナップ！</a:t>
            </a:r>
            <a:endParaRPr kumimoji="1" lang="ja-JP" altLang="en-US" sz="1050" b="1" dirty="0">
              <a:solidFill>
                <a:schemeClr val="bg1"/>
              </a:solidFill>
              <a:latin typeface="+mn-ea"/>
            </a:endParaRPr>
          </a:p>
        </p:txBody>
      </p:sp>
      <p:sp>
        <p:nvSpPr>
          <p:cNvPr id="110" name="テキスト ボックス 109">
            <a:extLst>
              <a:ext uri="{FF2B5EF4-FFF2-40B4-BE49-F238E27FC236}">
                <a16:creationId xmlns:a16="http://schemas.microsoft.com/office/drawing/2014/main" id="{46A2B159-A1D7-4A10-95B3-4F3DCE58953D}"/>
              </a:ext>
            </a:extLst>
          </p:cNvPr>
          <p:cNvSpPr txBox="1"/>
          <p:nvPr/>
        </p:nvSpPr>
        <p:spPr>
          <a:xfrm>
            <a:off x="1086224" y="6463539"/>
            <a:ext cx="4160223" cy="784830"/>
          </a:xfrm>
          <a:prstGeom prst="rect">
            <a:avLst/>
          </a:prstGeom>
          <a:noFill/>
        </p:spPr>
        <p:txBody>
          <a:bodyPr wrap="square" rtlCol="0">
            <a:spAutoFit/>
          </a:bodyPr>
          <a:lstStyle/>
          <a:p>
            <a:r>
              <a:rPr kumimoji="1" lang="ja-JP" altLang="en-US" sz="1100" b="1" dirty="0">
                <a:solidFill>
                  <a:schemeClr val="bg1"/>
                </a:solidFill>
                <a:latin typeface="+mn-ea"/>
              </a:rPr>
              <a:t>原産国：南アフリカ／ロバートソン</a:t>
            </a:r>
            <a:endParaRPr kumimoji="1" lang="en-US" altLang="ja-JP" sz="1100" b="1" dirty="0">
              <a:solidFill>
                <a:schemeClr val="bg1"/>
              </a:solidFill>
              <a:latin typeface="+mn-ea"/>
            </a:endParaRPr>
          </a:p>
          <a:p>
            <a:r>
              <a:rPr kumimoji="1" lang="ja-JP" altLang="en-US" sz="1100" b="1" dirty="0">
                <a:solidFill>
                  <a:schemeClr val="bg1"/>
                </a:solidFill>
                <a:latin typeface="+mn-ea"/>
              </a:rPr>
              <a:t>生産者：アラベラ</a:t>
            </a:r>
            <a:endParaRPr kumimoji="1" lang="en-US" altLang="ja-JP" sz="1100" b="1" dirty="0">
              <a:solidFill>
                <a:schemeClr val="bg1"/>
              </a:solidFill>
              <a:latin typeface="+mn-ea"/>
            </a:endParaRPr>
          </a:p>
          <a:p>
            <a:r>
              <a:rPr kumimoji="1" lang="ja-JP" altLang="en-US" sz="1100" b="1" dirty="0">
                <a:solidFill>
                  <a:schemeClr val="bg1"/>
                </a:solidFill>
                <a:latin typeface="+mn-ea"/>
              </a:rPr>
              <a:t>品種　：</a:t>
            </a:r>
            <a:r>
              <a:rPr kumimoji="1" lang="ja-JP" altLang="en-US" sz="1200" b="1" dirty="0">
                <a:solidFill>
                  <a:schemeClr val="bg1"/>
                </a:solidFill>
                <a:latin typeface="+mn-ea"/>
              </a:rPr>
              <a:t>シャルドネ</a:t>
            </a:r>
            <a:endParaRPr kumimoji="1" lang="en-US" altLang="ja-JP" sz="1200" b="1" dirty="0">
              <a:solidFill>
                <a:schemeClr val="bg1"/>
              </a:solidFill>
              <a:latin typeface="+mn-ea"/>
            </a:endParaRPr>
          </a:p>
          <a:p>
            <a:r>
              <a:rPr kumimoji="1" lang="ja-JP" altLang="en-US" sz="1100" b="1" dirty="0">
                <a:solidFill>
                  <a:schemeClr val="bg1"/>
                </a:solidFill>
                <a:latin typeface="+mn-ea"/>
              </a:rPr>
              <a:t>味わい：白泡・辛口・ライトボディ</a:t>
            </a:r>
          </a:p>
        </p:txBody>
      </p:sp>
      <p:sp>
        <p:nvSpPr>
          <p:cNvPr id="111" name="テキスト ボックス 110">
            <a:extLst>
              <a:ext uri="{FF2B5EF4-FFF2-40B4-BE49-F238E27FC236}">
                <a16:creationId xmlns:a16="http://schemas.microsoft.com/office/drawing/2014/main" id="{1B6525C2-95A2-4AD0-9F93-D0AE8BE59CE2}"/>
              </a:ext>
            </a:extLst>
          </p:cNvPr>
          <p:cNvSpPr txBox="1"/>
          <p:nvPr/>
        </p:nvSpPr>
        <p:spPr>
          <a:xfrm>
            <a:off x="6461987" y="6527952"/>
            <a:ext cx="4177940" cy="784830"/>
          </a:xfrm>
          <a:prstGeom prst="rect">
            <a:avLst/>
          </a:prstGeom>
          <a:noFill/>
        </p:spPr>
        <p:txBody>
          <a:bodyPr wrap="square" rtlCol="0">
            <a:spAutoFit/>
          </a:bodyPr>
          <a:lstStyle/>
          <a:p>
            <a:r>
              <a:rPr kumimoji="1" lang="ja-JP" altLang="en-US" sz="1100" b="1" dirty="0">
                <a:solidFill>
                  <a:schemeClr val="bg1"/>
                </a:solidFill>
                <a:latin typeface="+mn-ea"/>
              </a:rPr>
              <a:t>原産国：南アフリカ／ロバートソン</a:t>
            </a:r>
            <a:endParaRPr kumimoji="1" lang="en-US" altLang="ja-JP" sz="1100" b="1" dirty="0">
              <a:solidFill>
                <a:schemeClr val="bg1"/>
              </a:solidFill>
              <a:latin typeface="+mn-ea"/>
            </a:endParaRPr>
          </a:p>
          <a:p>
            <a:r>
              <a:rPr kumimoji="1" lang="ja-JP" altLang="en-US" sz="1100" b="1" dirty="0">
                <a:solidFill>
                  <a:schemeClr val="bg1"/>
                </a:solidFill>
                <a:latin typeface="+mn-ea"/>
              </a:rPr>
              <a:t>生産者：アラベラ</a:t>
            </a:r>
            <a:endParaRPr kumimoji="1" lang="en-US" altLang="ja-JP" sz="1100" b="1" dirty="0">
              <a:solidFill>
                <a:schemeClr val="bg1"/>
              </a:solidFill>
              <a:latin typeface="+mn-ea"/>
            </a:endParaRPr>
          </a:p>
          <a:p>
            <a:r>
              <a:rPr kumimoji="1" lang="ja-JP" altLang="en-US" sz="1100" b="1" dirty="0">
                <a:solidFill>
                  <a:schemeClr val="bg1"/>
                </a:solidFill>
                <a:latin typeface="+mn-ea"/>
              </a:rPr>
              <a:t>品種　：</a:t>
            </a:r>
            <a:r>
              <a:rPr kumimoji="1" lang="ja-JP" altLang="en-US" sz="1200" b="1" dirty="0">
                <a:solidFill>
                  <a:schemeClr val="bg1"/>
                </a:solidFill>
                <a:latin typeface="+mn-ea"/>
              </a:rPr>
              <a:t>シャルドネ</a:t>
            </a:r>
            <a:endParaRPr kumimoji="1" lang="en-US" altLang="ja-JP" sz="1200" b="1" dirty="0">
              <a:solidFill>
                <a:schemeClr val="bg1"/>
              </a:solidFill>
              <a:latin typeface="+mn-ea"/>
            </a:endParaRPr>
          </a:p>
          <a:p>
            <a:r>
              <a:rPr kumimoji="1" lang="ja-JP" altLang="en-US" sz="1100" b="1" dirty="0">
                <a:solidFill>
                  <a:schemeClr val="bg1"/>
                </a:solidFill>
                <a:latin typeface="+mn-ea"/>
              </a:rPr>
              <a:t>味わい：白泡・辛口・ライトボディ</a:t>
            </a:r>
          </a:p>
        </p:txBody>
      </p:sp>
      <p:sp>
        <p:nvSpPr>
          <p:cNvPr id="118" name="テキスト ボックス 117">
            <a:extLst>
              <a:ext uri="{FF2B5EF4-FFF2-40B4-BE49-F238E27FC236}">
                <a16:creationId xmlns:a16="http://schemas.microsoft.com/office/drawing/2014/main" id="{0CE715E3-4A6C-4071-AD3D-1C9BE0862846}"/>
              </a:ext>
            </a:extLst>
          </p:cNvPr>
          <p:cNvSpPr txBox="1"/>
          <p:nvPr/>
        </p:nvSpPr>
        <p:spPr>
          <a:xfrm>
            <a:off x="905519" y="3260589"/>
            <a:ext cx="2966578" cy="769441"/>
          </a:xfrm>
          <a:prstGeom prst="rect">
            <a:avLst/>
          </a:prstGeom>
          <a:noFill/>
        </p:spPr>
        <p:txBody>
          <a:bodyPr wrap="square" rtlCol="0">
            <a:spAutoFit/>
          </a:bodyPr>
          <a:lstStyle/>
          <a:p>
            <a:r>
              <a:rPr kumimoji="1" lang="ja-JP" altLang="en-US" sz="1100" b="1" dirty="0">
                <a:solidFill>
                  <a:schemeClr val="bg1"/>
                </a:solidFill>
                <a:latin typeface="+mn-ea"/>
              </a:rPr>
              <a:t>原産国：南アフリカ／ロバートソン</a:t>
            </a:r>
            <a:endParaRPr kumimoji="1" lang="en-US" altLang="ja-JP" sz="1100" b="1" dirty="0">
              <a:solidFill>
                <a:schemeClr val="bg1"/>
              </a:solidFill>
              <a:latin typeface="+mn-ea"/>
            </a:endParaRPr>
          </a:p>
          <a:p>
            <a:r>
              <a:rPr kumimoji="1" lang="ja-JP" altLang="en-US" sz="1100" b="1" dirty="0">
                <a:solidFill>
                  <a:schemeClr val="bg1"/>
                </a:solidFill>
                <a:latin typeface="+mn-ea"/>
              </a:rPr>
              <a:t>生産者：アラベラ</a:t>
            </a:r>
            <a:endParaRPr kumimoji="1" lang="en-US" altLang="ja-JP" sz="1100" b="1" dirty="0">
              <a:solidFill>
                <a:schemeClr val="bg1"/>
              </a:solidFill>
              <a:latin typeface="+mn-ea"/>
            </a:endParaRPr>
          </a:p>
          <a:p>
            <a:r>
              <a:rPr kumimoji="1" lang="ja-JP" altLang="en-US" sz="1100" b="1" dirty="0">
                <a:solidFill>
                  <a:schemeClr val="bg1"/>
                </a:solidFill>
                <a:latin typeface="+mn-ea"/>
              </a:rPr>
              <a:t>品種　：</a:t>
            </a:r>
            <a:r>
              <a:rPr kumimoji="1" lang="ja-JP" altLang="en-US" sz="1000" b="1" dirty="0">
                <a:solidFill>
                  <a:schemeClr val="bg1"/>
                </a:solidFill>
                <a:latin typeface="+mn-ea"/>
              </a:rPr>
              <a:t>シャルドネ</a:t>
            </a:r>
            <a:endParaRPr kumimoji="1" lang="en-US" altLang="ja-JP" sz="1000" b="1" dirty="0">
              <a:solidFill>
                <a:schemeClr val="bg1"/>
              </a:solidFill>
              <a:latin typeface="+mn-ea"/>
            </a:endParaRPr>
          </a:p>
          <a:p>
            <a:r>
              <a:rPr kumimoji="1" lang="ja-JP" altLang="en-US" sz="1100" b="1" dirty="0">
                <a:solidFill>
                  <a:schemeClr val="bg1"/>
                </a:solidFill>
                <a:latin typeface="+mn-ea"/>
              </a:rPr>
              <a:t>味わい：白泡・辛口・ライトボディ</a:t>
            </a:r>
          </a:p>
        </p:txBody>
      </p:sp>
      <p:sp>
        <p:nvSpPr>
          <p:cNvPr id="119" name="テキスト ボックス 118">
            <a:extLst>
              <a:ext uri="{FF2B5EF4-FFF2-40B4-BE49-F238E27FC236}">
                <a16:creationId xmlns:a16="http://schemas.microsoft.com/office/drawing/2014/main" id="{9BF6FC86-B6E5-4911-93C9-844561B8803F}"/>
              </a:ext>
            </a:extLst>
          </p:cNvPr>
          <p:cNvSpPr txBox="1"/>
          <p:nvPr/>
        </p:nvSpPr>
        <p:spPr>
          <a:xfrm>
            <a:off x="6161684" y="3273385"/>
            <a:ext cx="2928870" cy="769441"/>
          </a:xfrm>
          <a:prstGeom prst="rect">
            <a:avLst/>
          </a:prstGeom>
          <a:noFill/>
        </p:spPr>
        <p:txBody>
          <a:bodyPr wrap="square" rtlCol="0">
            <a:spAutoFit/>
          </a:bodyPr>
          <a:lstStyle/>
          <a:p>
            <a:r>
              <a:rPr kumimoji="1" lang="ja-JP" altLang="en-US" sz="1100" b="1" dirty="0">
                <a:solidFill>
                  <a:schemeClr val="bg1"/>
                </a:solidFill>
                <a:latin typeface="+mn-ea"/>
              </a:rPr>
              <a:t>原産国：南アフリカ／ロバートソン</a:t>
            </a:r>
            <a:endParaRPr kumimoji="1" lang="en-US" altLang="ja-JP" sz="1100" b="1" dirty="0">
              <a:solidFill>
                <a:schemeClr val="bg1"/>
              </a:solidFill>
              <a:latin typeface="+mn-ea"/>
            </a:endParaRPr>
          </a:p>
          <a:p>
            <a:r>
              <a:rPr kumimoji="1" lang="ja-JP" altLang="en-US" sz="1100" b="1" dirty="0">
                <a:solidFill>
                  <a:schemeClr val="bg1"/>
                </a:solidFill>
                <a:latin typeface="+mn-ea"/>
              </a:rPr>
              <a:t>生産者：アラベラ</a:t>
            </a:r>
            <a:endParaRPr kumimoji="1" lang="en-US" altLang="ja-JP" sz="1100" b="1" dirty="0">
              <a:solidFill>
                <a:schemeClr val="bg1"/>
              </a:solidFill>
              <a:latin typeface="+mn-ea"/>
            </a:endParaRPr>
          </a:p>
          <a:p>
            <a:pPr lvl="0"/>
            <a:r>
              <a:rPr kumimoji="1" lang="ja-JP" altLang="en-US" sz="1100" b="1" dirty="0">
                <a:solidFill>
                  <a:schemeClr val="bg1"/>
                </a:solidFill>
                <a:latin typeface="+mn-ea"/>
              </a:rPr>
              <a:t>品種　：</a:t>
            </a:r>
            <a:r>
              <a:rPr kumimoji="1" lang="ja-JP" altLang="en-US" sz="1000" b="1" dirty="0">
                <a:solidFill>
                  <a:prstClr val="white"/>
                </a:solidFill>
                <a:latin typeface="游ゴシック" panose="020B0400000000000000" pitchFamily="50" charset="-128"/>
              </a:rPr>
              <a:t>シャルドネ</a:t>
            </a:r>
            <a:endParaRPr kumimoji="1" lang="en-US" altLang="ja-JP" sz="1000" b="1" dirty="0">
              <a:solidFill>
                <a:schemeClr val="bg1"/>
              </a:solidFill>
              <a:latin typeface="+mn-ea"/>
            </a:endParaRPr>
          </a:p>
          <a:p>
            <a:r>
              <a:rPr kumimoji="1" lang="ja-JP" altLang="en-US" sz="1100" b="1" dirty="0">
                <a:solidFill>
                  <a:schemeClr val="bg1"/>
                </a:solidFill>
                <a:latin typeface="+mn-ea"/>
              </a:rPr>
              <a:t>味わい：白泡・辛口・ライトボディ</a:t>
            </a:r>
          </a:p>
        </p:txBody>
      </p:sp>
      <p:sp>
        <p:nvSpPr>
          <p:cNvPr id="113" name="テキスト ボックス 112">
            <a:extLst>
              <a:ext uri="{FF2B5EF4-FFF2-40B4-BE49-F238E27FC236}">
                <a16:creationId xmlns:a16="http://schemas.microsoft.com/office/drawing/2014/main" id="{FEEE5746-AF53-4B59-A6ED-3A01100BEB05}"/>
              </a:ext>
            </a:extLst>
          </p:cNvPr>
          <p:cNvSpPr txBox="1"/>
          <p:nvPr/>
        </p:nvSpPr>
        <p:spPr>
          <a:xfrm>
            <a:off x="6045557" y="1332261"/>
            <a:ext cx="2181825" cy="584775"/>
          </a:xfrm>
          <a:prstGeom prst="rect">
            <a:avLst/>
          </a:prstGeom>
          <a:noFill/>
        </p:spPr>
        <p:txBody>
          <a:bodyPr wrap="square" rtlCol="0">
            <a:spAutoFit/>
          </a:bodyPr>
          <a:lstStyle/>
          <a:p>
            <a:r>
              <a:rPr kumimoji="1" lang="ja-JP" altLang="en-US" sz="800" b="1" dirty="0">
                <a:solidFill>
                  <a:schemeClr val="bg1"/>
                </a:solidFill>
                <a:latin typeface="+mn-ea"/>
              </a:rPr>
              <a:t>原産国：南アフリカ／ロバートソン</a:t>
            </a:r>
            <a:endParaRPr kumimoji="1" lang="en-US" altLang="ja-JP" sz="800" b="1" dirty="0">
              <a:solidFill>
                <a:schemeClr val="bg1"/>
              </a:solidFill>
              <a:latin typeface="+mn-ea"/>
            </a:endParaRPr>
          </a:p>
          <a:p>
            <a:r>
              <a:rPr kumimoji="1" lang="ja-JP" altLang="en-US" sz="800" b="1" dirty="0">
                <a:solidFill>
                  <a:schemeClr val="bg1"/>
                </a:solidFill>
                <a:latin typeface="+mn-ea"/>
              </a:rPr>
              <a:t>生産者：アラベラ</a:t>
            </a:r>
            <a:endParaRPr kumimoji="1" lang="en-US" altLang="ja-JP" sz="800" b="1" dirty="0">
              <a:solidFill>
                <a:schemeClr val="bg1"/>
              </a:solidFill>
              <a:latin typeface="+mn-ea"/>
            </a:endParaRPr>
          </a:p>
          <a:p>
            <a:r>
              <a:rPr kumimoji="1" lang="ja-JP" altLang="en-US" sz="800" b="1" dirty="0">
                <a:solidFill>
                  <a:schemeClr val="bg1"/>
                </a:solidFill>
                <a:latin typeface="+mn-ea"/>
              </a:rPr>
              <a:t>品種　：シャルドネ</a:t>
            </a:r>
            <a:endParaRPr kumimoji="1" lang="en-US" altLang="ja-JP" sz="750" b="1" dirty="0">
              <a:solidFill>
                <a:schemeClr val="bg1"/>
              </a:solidFill>
              <a:latin typeface="+mn-ea"/>
            </a:endParaRPr>
          </a:p>
          <a:p>
            <a:r>
              <a:rPr kumimoji="1" lang="ja-JP" altLang="en-US" sz="800" b="1" dirty="0">
                <a:solidFill>
                  <a:schemeClr val="bg1"/>
                </a:solidFill>
                <a:latin typeface="+mn-ea"/>
              </a:rPr>
              <a:t>味わい：白泡・辛口・ライトボディ</a:t>
            </a:r>
          </a:p>
        </p:txBody>
      </p:sp>
      <p:sp>
        <p:nvSpPr>
          <p:cNvPr id="120" name="テキスト ボックス 119">
            <a:extLst>
              <a:ext uri="{FF2B5EF4-FFF2-40B4-BE49-F238E27FC236}">
                <a16:creationId xmlns:a16="http://schemas.microsoft.com/office/drawing/2014/main" id="{25B7E1E6-E0F3-45B5-9763-09B6F089385F}"/>
              </a:ext>
            </a:extLst>
          </p:cNvPr>
          <p:cNvSpPr txBox="1"/>
          <p:nvPr/>
        </p:nvSpPr>
        <p:spPr>
          <a:xfrm>
            <a:off x="6042437" y="985632"/>
            <a:ext cx="2100088" cy="369332"/>
          </a:xfrm>
          <a:prstGeom prst="rect">
            <a:avLst/>
          </a:prstGeom>
          <a:noFill/>
        </p:spPr>
        <p:txBody>
          <a:bodyPr wrap="square" rtlCol="0">
            <a:spAutoFit/>
          </a:bodyPr>
          <a:lstStyle/>
          <a:p>
            <a:r>
              <a:rPr kumimoji="1" lang="ja-JP" altLang="en-US" sz="900" b="1" dirty="0">
                <a:solidFill>
                  <a:schemeClr val="bg1"/>
                </a:solidFill>
                <a:latin typeface="+mn-ea"/>
              </a:rPr>
              <a:t>アラベラ・シリーズの</a:t>
            </a:r>
            <a:endParaRPr kumimoji="1" lang="en-US" altLang="ja-JP" sz="900" b="1" dirty="0">
              <a:solidFill>
                <a:schemeClr val="bg1"/>
              </a:solidFill>
              <a:latin typeface="+mn-ea"/>
            </a:endParaRPr>
          </a:p>
          <a:p>
            <a:r>
              <a:rPr kumimoji="1" lang="ja-JP" altLang="en-US" sz="900" b="1" dirty="0">
                <a:solidFill>
                  <a:schemeClr val="bg1"/>
                </a:solidFill>
                <a:latin typeface="+mn-ea"/>
              </a:rPr>
              <a:t>ニュー・ラインナップ！</a:t>
            </a:r>
            <a:endParaRPr kumimoji="1" lang="ja-JP" altLang="en-US" sz="1000" b="1" dirty="0">
              <a:solidFill>
                <a:schemeClr val="bg1"/>
              </a:solidFill>
              <a:latin typeface="+mn-ea"/>
            </a:endParaRPr>
          </a:p>
        </p:txBody>
      </p:sp>
      <p:pic>
        <p:nvPicPr>
          <p:cNvPr id="4" name="図 3">
            <a:extLst>
              <a:ext uri="{FF2B5EF4-FFF2-40B4-BE49-F238E27FC236}">
                <a16:creationId xmlns:a16="http://schemas.microsoft.com/office/drawing/2014/main" id="{FFBDEDAF-6EF8-43C2-9679-6D5EBDE8F1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730" y="4831269"/>
            <a:ext cx="2102086" cy="2802781"/>
          </a:xfrm>
          <a:prstGeom prst="rect">
            <a:avLst/>
          </a:prstGeom>
        </p:spPr>
      </p:pic>
      <p:pic>
        <p:nvPicPr>
          <p:cNvPr id="83" name="図 82">
            <a:extLst>
              <a:ext uri="{FF2B5EF4-FFF2-40B4-BE49-F238E27FC236}">
                <a16:creationId xmlns:a16="http://schemas.microsoft.com/office/drawing/2014/main" id="{F9F29729-044A-4616-9DED-245F3ED6C6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4514" y="4861597"/>
            <a:ext cx="2102086" cy="2802781"/>
          </a:xfrm>
          <a:prstGeom prst="rect">
            <a:avLst/>
          </a:prstGeom>
        </p:spPr>
      </p:pic>
      <p:pic>
        <p:nvPicPr>
          <p:cNvPr id="84" name="図 83">
            <a:extLst>
              <a:ext uri="{FF2B5EF4-FFF2-40B4-BE49-F238E27FC236}">
                <a16:creationId xmlns:a16="http://schemas.microsoft.com/office/drawing/2014/main" id="{3CF330F4-853C-458E-A1FD-1146FE6779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8449" y="2622258"/>
            <a:ext cx="1401670" cy="1868893"/>
          </a:xfrm>
          <a:prstGeom prst="rect">
            <a:avLst/>
          </a:prstGeom>
        </p:spPr>
      </p:pic>
      <p:pic>
        <p:nvPicPr>
          <p:cNvPr id="85" name="図 84">
            <a:extLst>
              <a:ext uri="{FF2B5EF4-FFF2-40B4-BE49-F238E27FC236}">
                <a16:creationId xmlns:a16="http://schemas.microsoft.com/office/drawing/2014/main" id="{56B89CAA-1181-42BF-8CF9-40AC5E0265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96" y="2603937"/>
            <a:ext cx="1401670" cy="1868893"/>
          </a:xfrm>
          <a:prstGeom prst="rect">
            <a:avLst/>
          </a:prstGeom>
        </p:spPr>
      </p:pic>
      <p:pic>
        <p:nvPicPr>
          <p:cNvPr id="86" name="図 85">
            <a:extLst>
              <a:ext uri="{FF2B5EF4-FFF2-40B4-BE49-F238E27FC236}">
                <a16:creationId xmlns:a16="http://schemas.microsoft.com/office/drawing/2014/main" id="{EE8C6DF1-F270-44E8-9B08-9F20BAB49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302" y="828727"/>
            <a:ext cx="1031214" cy="1374952"/>
          </a:xfrm>
          <a:prstGeom prst="rect">
            <a:avLst/>
          </a:prstGeom>
        </p:spPr>
      </p:pic>
      <p:pic>
        <p:nvPicPr>
          <p:cNvPr id="87" name="図 86">
            <a:extLst>
              <a:ext uri="{FF2B5EF4-FFF2-40B4-BE49-F238E27FC236}">
                <a16:creationId xmlns:a16="http://schemas.microsoft.com/office/drawing/2014/main" id="{F7BE01DD-6D41-4B44-BC78-EAC113A923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6" y="791854"/>
            <a:ext cx="1023251" cy="1364334"/>
          </a:xfrm>
          <a:prstGeom prst="rect">
            <a:avLst/>
          </a:prstGeom>
        </p:spPr>
      </p:pic>
      <p:sp>
        <p:nvSpPr>
          <p:cNvPr id="103" name="テキスト ボックス 102">
            <a:extLst>
              <a:ext uri="{FF2B5EF4-FFF2-40B4-BE49-F238E27FC236}">
                <a16:creationId xmlns:a16="http://schemas.microsoft.com/office/drawing/2014/main" id="{7E4D8651-5C89-494A-AE3C-1D05F78E54F1}"/>
              </a:ext>
            </a:extLst>
          </p:cNvPr>
          <p:cNvSpPr txBox="1"/>
          <p:nvPr/>
        </p:nvSpPr>
        <p:spPr>
          <a:xfrm>
            <a:off x="6011830" y="777459"/>
            <a:ext cx="2181825" cy="238527"/>
          </a:xfrm>
          <a:prstGeom prst="rect">
            <a:avLst/>
          </a:prstGeom>
          <a:noFill/>
        </p:spPr>
        <p:txBody>
          <a:bodyPr wrap="square" rtlCol="0">
            <a:spAutoFit/>
          </a:bodyPr>
          <a:lstStyle/>
          <a:p>
            <a:r>
              <a:rPr kumimoji="1" lang="ja-JP" altLang="en-US" sz="900" b="1" dirty="0">
                <a:solidFill>
                  <a:schemeClr val="bg1"/>
                </a:solidFill>
                <a:latin typeface="+mn-ea"/>
              </a:rPr>
              <a:t>アラベラ スパークリング・ホワイト</a:t>
            </a:r>
          </a:p>
        </p:txBody>
      </p:sp>
      <p:sp>
        <p:nvSpPr>
          <p:cNvPr id="114" name="テキスト ボックス 113">
            <a:extLst>
              <a:ext uri="{FF2B5EF4-FFF2-40B4-BE49-F238E27FC236}">
                <a16:creationId xmlns:a16="http://schemas.microsoft.com/office/drawing/2014/main" id="{6553416D-1461-4F13-A70E-AB9D9979AAE0}"/>
              </a:ext>
            </a:extLst>
          </p:cNvPr>
          <p:cNvSpPr txBox="1"/>
          <p:nvPr/>
        </p:nvSpPr>
        <p:spPr>
          <a:xfrm>
            <a:off x="6150089" y="2503178"/>
            <a:ext cx="2712544" cy="276999"/>
          </a:xfrm>
          <a:prstGeom prst="rect">
            <a:avLst/>
          </a:prstGeom>
          <a:noFill/>
        </p:spPr>
        <p:txBody>
          <a:bodyPr wrap="square" rtlCol="0">
            <a:spAutoFit/>
          </a:bodyPr>
          <a:lstStyle/>
          <a:p>
            <a:r>
              <a:rPr kumimoji="1" lang="ja-JP" altLang="en-US" sz="1200" b="1" dirty="0">
                <a:solidFill>
                  <a:schemeClr val="bg1"/>
                </a:solidFill>
                <a:latin typeface="+mn-ea"/>
              </a:rPr>
              <a:t>アラベラ スパークリング・ホワイト</a:t>
            </a:r>
          </a:p>
        </p:txBody>
      </p:sp>
      <p:grpSp>
        <p:nvGrpSpPr>
          <p:cNvPr id="66" name="グループ化 65">
            <a:extLst>
              <a:ext uri="{FF2B5EF4-FFF2-40B4-BE49-F238E27FC236}">
                <a16:creationId xmlns:a16="http://schemas.microsoft.com/office/drawing/2014/main" id="{DAC0A704-8EBC-41EE-87EB-262950B3203B}"/>
              </a:ext>
            </a:extLst>
          </p:cNvPr>
          <p:cNvGrpSpPr/>
          <p:nvPr/>
        </p:nvGrpSpPr>
        <p:grpSpPr>
          <a:xfrm>
            <a:off x="6407636" y="4240154"/>
            <a:ext cx="481732" cy="221920"/>
            <a:chOff x="6752865" y="4253770"/>
            <a:chExt cx="481732" cy="221920"/>
          </a:xfrm>
        </p:grpSpPr>
        <p:sp>
          <p:nvSpPr>
            <p:cNvPr id="67" name="四角形: 角を丸くする 66">
              <a:extLst>
                <a:ext uri="{FF2B5EF4-FFF2-40B4-BE49-F238E27FC236}">
                  <a16:creationId xmlns:a16="http://schemas.microsoft.com/office/drawing/2014/main" id="{1DC8A627-833A-4C04-B70B-BB3EAFDD5599}"/>
                </a:ext>
              </a:extLst>
            </p:cNvPr>
            <p:cNvSpPr/>
            <p:nvPr/>
          </p:nvSpPr>
          <p:spPr>
            <a:xfrm>
              <a:off x="6752865" y="4265448"/>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68" name="テキスト ボックス 67">
              <a:extLst>
                <a:ext uri="{FF2B5EF4-FFF2-40B4-BE49-F238E27FC236}">
                  <a16:creationId xmlns:a16="http://schemas.microsoft.com/office/drawing/2014/main" id="{C4407908-DDA9-4BB1-A309-12046B130633}"/>
                </a:ext>
              </a:extLst>
            </p:cNvPr>
            <p:cNvSpPr txBox="1"/>
            <p:nvPr/>
          </p:nvSpPr>
          <p:spPr>
            <a:xfrm>
              <a:off x="6758548" y="4253770"/>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grpSp>
        <p:nvGrpSpPr>
          <p:cNvPr id="70" name="グループ化 69">
            <a:extLst>
              <a:ext uri="{FF2B5EF4-FFF2-40B4-BE49-F238E27FC236}">
                <a16:creationId xmlns:a16="http://schemas.microsoft.com/office/drawing/2014/main" id="{E892E7FA-0B8D-4CE8-B60F-9C1B7101B30F}"/>
              </a:ext>
            </a:extLst>
          </p:cNvPr>
          <p:cNvGrpSpPr/>
          <p:nvPr/>
        </p:nvGrpSpPr>
        <p:grpSpPr>
          <a:xfrm>
            <a:off x="6398579" y="2008162"/>
            <a:ext cx="392268" cy="183496"/>
            <a:chOff x="6398579" y="2008162"/>
            <a:chExt cx="392268" cy="183496"/>
          </a:xfrm>
        </p:grpSpPr>
        <p:sp>
          <p:nvSpPr>
            <p:cNvPr id="79" name="四角形: 角を丸くする 78">
              <a:extLst>
                <a:ext uri="{FF2B5EF4-FFF2-40B4-BE49-F238E27FC236}">
                  <a16:creationId xmlns:a16="http://schemas.microsoft.com/office/drawing/2014/main" id="{B716E575-E641-4180-8ECF-74D4423ACD78}"/>
                </a:ext>
              </a:extLst>
            </p:cNvPr>
            <p:cNvSpPr/>
            <p:nvPr/>
          </p:nvSpPr>
          <p:spPr>
            <a:xfrm>
              <a:off x="6420048" y="2017977"/>
              <a:ext cx="288791" cy="153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88" name="テキスト ボックス 87">
              <a:extLst>
                <a:ext uri="{FF2B5EF4-FFF2-40B4-BE49-F238E27FC236}">
                  <a16:creationId xmlns:a16="http://schemas.microsoft.com/office/drawing/2014/main" id="{3091D31A-7072-4A8C-BE1D-5C387519BA6E}"/>
                </a:ext>
              </a:extLst>
            </p:cNvPr>
            <p:cNvSpPr txBox="1"/>
            <p:nvPr/>
          </p:nvSpPr>
          <p:spPr>
            <a:xfrm>
              <a:off x="6398579" y="2008162"/>
              <a:ext cx="392268" cy="183496"/>
            </a:xfrm>
            <a:prstGeom prst="rect">
              <a:avLst/>
            </a:prstGeom>
            <a:noFill/>
          </p:spPr>
          <p:txBody>
            <a:bodyPr wrap="square" rtlCol="0">
              <a:spAutoFit/>
            </a:bodyPr>
            <a:lstStyle/>
            <a:p>
              <a:r>
                <a:rPr kumimoji="1" lang="ja-JP" altLang="en-US" sz="600" b="1" dirty="0">
                  <a:solidFill>
                    <a:srgbClr val="89162B"/>
                  </a:solidFill>
                  <a:latin typeface="+mn-ea"/>
                </a:rPr>
                <a:t>価格</a:t>
              </a:r>
            </a:p>
          </p:txBody>
        </p:sp>
      </p:grpSp>
      <p:grpSp>
        <p:nvGrpSpPr>
          <p:cNvPr id="89" name="グループ化 88">
            <a:extLst>
              <a:ext uri="{FF2B5EF4-FFF2-40B4-BE49-F238E27FC236}">
                <a16:creationId xmlns:a16="http://schemas.microsoft.com/office/drawing/2014/main" id="{905520CA-0B9D-4A2C-A19C-DC5ABBD766AF}"/>
              </a:ext>
            </a:extLst>
          </p:cNvPr>
          <p:cNvGrpSpPr/>
          <p:nvPr/>
        </p:nvGrpSpPr>
        <p:grpSpPr>
          <a:xfrm>
            <a:off x="6564443" y="7433712"/>
            <a:ext cx="481732" cy="221920"/>
            <a:chOff x="7898818" y="7419868"/>
            <a:chExt cx="481732" cy="221920"/>
          </a:xfrm>
        </p:grpSpPr>
        <p:sp>
          <p:nvSpPr>
            <p:cNvPr id="90" name="四角形: 角を丸くする 89">
              <a:extLst>
                <a:ext uri="{FF2B5EF4-FFF2-40B4-BE49-F238E27FC236}">
                  <a16:creationId xmlns:a16="http://schemas.microsoft.com/office/drawing/2014/main" id="{8187AF73-F752-4CD0-A942-245232C20390}"/>
                </a:ext>
              </a:extLst>
            </p:cNvPr>
            <p:cNvSpPr/>
            <p:nvPr/>
          </p:nvSpPr>
          <p:spPr>
            <a:xfrm>
              <a:off x="7898818" y="7431546"/>
              <a:ext cx="388271" cy="1844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94" name="テキスト ボックス 93">
              <a:extLst>
                <a:ext uri="{FF2B5EF4-FFF2-40B4-BE49-F238E27FC236}">
                  <a16:creationId xmlns:a16="http://schemas.microsoft.com/office/drawing/2014/main" id="{7AC09022-5A82-4B30-918D-1A4278F3A59B}"/>
                </a:ext>
              </a:extLst>
            </p:cNvPr>
            <p:cNvSpPr txBox="1"/>
            <p:nvPr/>
          </p:nvSpPr>
          <p:spPr>
            <a:xfrm>
              <a:off x="7904501" y="7419868"/>
              <a:ext cx="476049" cy="221920"/>
            </a:xfrm>
            <a:prstGeom prst="rect">
              <a:avLst/>
            </a:prstGeom>
            <a:noFill/>
          </p:spPr>
          <p:txBody>
            <a:bodyPr wrap="square" rtlCol="0">
              <a:spAutoFit/>
            </a:bodyPr>
            <a:lstStyle/>
            <a:p>
              <a:r>
                <a:rPr kumimoji="1" lang="ja-JP" altLang="en-US" sz="842" b="1" dirty="0">
                  <a:solidFill>
                    <a:srgbClr val="89162B"/>
                  </a:solidFill>
                  <a:latin typeface="+mn-ea"/>
                </a:rPr>
                <a:t>価格</a:t>
              </a:r>
            </a:p>
          </p:txBody>
        </p:sp>
      </p:grpSp>
      <p:sp>
        <p:nvSpPr>
          <p:cNvPr id="98" name="テキスト ボックス 97">
            <a:extLst>
              <a:ext uri="{FF2B5EF4-FFF2-40B4-BE49-F238E27FC236}">
                <a16:creationId xmlns:a16="http://schemas.microsoft.com/office/drawing/2014/main" id="{9A2FED64-D676-47FB-87A6-CF82270378F2}"/>
              </a:ext>
            </a:extLst>
          </p:cNvPr>
          <p:cNvSpPr txBox="1"/>
          <p:nvPr/>
        </p:nvSpPr>
        <p:spPr>
          <a:xfrm>
            <a:off x="1938773" y="1958432"/>
            <a:ext cx="900070" cy="253916"/>
          </a:xfrm>
          <a:prstGeom prst="rect">
            <a:avLst/>
          </a:prstGeom>
          <a:noFill/>
        </p:spPr>
        <p:txBody>
          <a:bodyPr wrap="square" rtlCol="0">
            <a:spAutoFit/>
          </a:bodyPr>
          <a:lstStyle/>
          <a:p>
            <a:pPr algn="r"/>
            <a:r>
              <a:rPr kumimoji="1" lang="ja-JP" altLang="en-US" sz="1000" b="1" dirty="0">
                <a:solidFill>
                  <a:schemeClr val="bg1"/>
                </a:solidFill>
                <a:latin typeface="+mn-ea"/>
              </a:rPr>
              <a:t>円 </a:t>
            </a:r>
            <a:r>
              <a:rPr kumimoji="1" lang="en-US" altLang="ja-JP" sz="1000" b="1" dirty="0">
                <a:solidFill>
                  <a:schemeClr val="bg1"/>
                </a:solidFill>
                <a:latin typeface="+mn-ea"/>
              </a:rPr>
              <a:t>(</a:t>
            </a:r>
            <a:r>
              <a:rPr kumimoji="1" lang="ja-JP" altLang="en-US" sz="1000" b="1" dirty="0">
                <a:solidFill>
                  <a:schemeClr val="bg1"/>
                </a:solidFill>
                <a:latin typeface="+mn-ea"/>
              </a:rPr>
              <a:t>税込</a:t>
            </a:r>
            <a:r>
              <a:rPr kumimoji="1" lang="en-US" altLang="ja-JP" sz="1000" b="1" dirty="0">
                <a:solidFill>
                  <a:schemeClr val="bg1"/>
                </a:solidFill>
                <a:latin typeface="+mn-ea"/>
              </a:rPr>
              <a:t>)</a:t>
            </a:r>
            <a:endParaRPr kumimoji="1" lang="ja-JP" altLang="en-US" sz="1000" b="1" dirty="0">
              <a:solidFill>
                <a:schemeClr val="bg1"/>
              </a:solidFill>
              <a:latin typeface="+mn-ea"/>
            </a:endParaRPr>
          </a:p>
        </p:txBody>
      </p:sp>
      <p:grpSp>
        <p:nvGrpSpPr>
          <p:cNvPr id="102" name="グループ化 101">
            <a:extLst>
              <a:ext uri="{FF2B5EF4-FFF2-40B4-BE49-F238E27FC236}">
                <a16:creationId xmlns:a16="http://schemas.microsoft.com/office/drawing/2014/main" id="{3DB5298E-411B-448D-9D9C-B50426A9A6B5}"/>
              </a:ext>
            </a:extLst>
          </p:cNvPr>
          <p:cNvGrpSpPr/>
          <p:nvPr/>
        </p:nvGrpSpPr>
        <p:grpSpPr>
          <a:xfrm>
            <a:off x="776680" y="1984185"/>
            <a:ext cx="724955" cy="190091"/>
            <a:chOff x="776680" y="1984185"/>
            <a:chExt cx="724955" cy="190091"/>
          </a:xfrm>
        </p:grpSpPr>
        <p:sp>
          <p:nvSpPr>
            <p:cNvPr id="112" name="四角形: 角を丸くする 111">
              <a:extLst>
                <a:ext uri="{FF2B5EF4-FFF2-40B4-BE49-F238E27FC236}">
                  <a16:creationId xmlns:a16="http://schemas.microsoft.com/office/drawing/2014/main" id="{FD564ABB-E88C-4F6D-8C20-F52B0AAFEB4A}"/>
                </a:ext>
              </a:extLst>
            </p:cNvPr>
            <p:cNvSpPr/>
            <p:nvPr/>
          </p:nvSpPr>
          <p:spPr>
            <a:xfrm>
              <a:off x="814780" y="1984185"/>
              <a:ext cx="561722" cy="1753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15" name="テキスト ボックス 114">
              <a:extLst>
                <a:ext uri="{FF2B5EF4-FFF2-40B4-BE49-F238E27FC236}">
                  <a16:creationId xmlns:a16="http://schemas.microsoft.com/office/drawing/2014/main" id="{7CF10D84-5FD0-4146-A4F9-A0089CC18687}"/>
                </a:ext>
              </a:extLst>
            </p:cNvPr>
            <p:cNvSpPr txBox="1"/>
            <p:nvPr/>
          </p:nvSpPr>
          <p:spPr>
            <a:xfrm>
              <a:off x="776680" y="1989610"/>
              <a:ext cx="724955" cy="184666"/>
            </a:xfrm>
            <a:prstGeom prst="rect">
              <a:avLst/>
            </a:prstGeom>
            <a:noFill/>
          </p:spPr>
          <p:txBody>
            <a:bodyPr wrap="square" rtlCol="0">
              <a:spAutoFit/>
            </a:bodyPr>
            <a:lstStyle/>
            <a:p>
              <a:r>
                <a:rPr kumimoji="1" lang="ja-JP" altLang="en-US" sz="600" b="1" dirty="0">
                  <a:solidFill>
                    <a:srgbClr val="89162B"/>
                  </a:solidFill>
                  <a:latin typeface="+mn-ea"/>
                </a:rPr>
                <a:t>希望小売価格</a:t>
              </a:r>
            </a:p>
          </p:txBody>
        </p:sp>
      </p:grpSp>
      <p:grpSp>
        <p:nvGrpSpPr>
          <p:cNvPr id="116" name="グループ化 115">
            <a:extLst>
              <a:ext uri="{FF2B5EF4-FFF2-40B4-BE49-F238E27FC236}">
                <a16:creationId xmlns:a16="http://schemas.microsoft.com/office/drawing/2014/main" id="{4C5C98AA-8327-4FC2-AF7F-8A23D260AFBA}"/>
              </a:ext>
            </a:extLst>
          </p:cNvPr>
          <p:cNvGrpSpPr/>
          <p:nvPr/>
        </p:nvGrpSpPr>
        <p:grpSpPr>
          <a:xfrm>
            <a:off x="886113" y="4111950"/>
            <a:ext cx="469661" cy="351506"/>
            <a:chOff x="860269" y="4063164"/>
            <a:chExt cx="469661" cy="351506"/>
          </a:xfrm>
        </p:grpSpPr>
        <p:sp>
          <p:nvSpPr>
            <p:cNvPr id="117" name="四角形: 角を丸くする 116">
              <a:extLst>
                <a:ext uri="{FF2B5EF4-FFF2-40B4-BE49-F238E27FC236}">
                  <a16:creationId xmlns:a16="http://schemas.microsoft.com/office/drawing/2014/main" id="{98D8F19B-7BDE-49CB-B1C1-7462D94A0499}"/>
                </a:ext>
              </a:extLst>
            </p:cNvPr>
            <p:cNvSpPr/>
            <p:nvPr/>
          </p:nvSpPr>
          <p:spPr>
            <a:xfrm>
              <a:off x="932285" y="4072006"/>
              <a:ext cx="325630" cy="3117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1" name="テキスト ボックス 120">
              <a:extLst>
                <a:ext uri="{FF2B5EF4-FFF2-40B4-BE49-F238E27FC236}">
                  <a16:creationId xmlns:a16="http://schemas.microsoft.com/office/drawing/2014/main" id="{ECCC7581-BCDE-41AA-ADD9-970C88D20ACA}"/>
                </a:ext>
              </a:extLst>
            </p:cNvPr>
            <p:cNvSpPr txBox="1"/>
            <p:nvPr/>
          </p:nvSpPr>
          <p:spPr>
            <a:xfrm>
              <a:off x="860269" y="4063164"/>
              <a:ext cx="469661" cy="351506"/>
            </a:xfrm>
            <a:prstGeom prst="rect">
              <a:avLst/>
            </a:prstGeom>
            <a:noFill/>
          </p:spPr>
          <p:txBody>
            <a:bodyPr wrap="square" rtlCol="0">
              <a:spAutoFit/>
            </a:bodyPr>
            <a:lstStyle/>
            <a:p>
              <a:pPr algn="ctr"/>
              <a:r>
                <a:rPr kumimoji="1" lang="ja-JP" altLang="en-US" sz="842" b="1" dirty="0">
                  <a:solidFill>
                    <a:srgbClr val="89162B"/>
                  </a:solidFill>
                  <a:latin typeface="+mn-ea"/>
                </a:rPr>
                <a:t>希望</a:t>
              </a:r>
              <a:endParaRPr kumimoji="1" lang="en-US" altLang="ja-JP" sz="842" b="1" dirty="0">
                <a:solidFill>
                  <a:srgbClr val="89162B"/>
                </a:solidFill>
                <a:latin typeface="+mn-ea"/>
              </a:endParaRPr>
            </a:p>
            <a:p>
              <a:pPr algn="ctr"/>
              <a:r>
                <a:rPr kumimoji="1" lang="ja-JP" altLang="en-US" sz="842" b="1" dirty="0">
                  <a:solidFill>
                    <a:srgbClr val="89162B"/>
                  </a:solidFill>
                  <a:latin typeface="+mn-ea"/>
                </a:rPr>
                <a:t>小売</a:t>
              </a:r>
            </a:p>
          </p:txBody>
        </p:sp>
      </p:grpSp>
      <p:sp>
        <p:nvSpPr>
          <p:cNvPr id="122" name="テキスト ボックス 121">
            <a:extLst>
              <a:ext uri="{FF2B5EF4-FFF2-40B4-BE49-F238E27FC236}">
                <a16:creationId xmlns:a16="http://schemas.microsoft.com/office/drawing/2014/main" id="{390B9A64-FA5E-48D2-B3FE-BD97DBEF1CC9}"/>
              </a:ext>
            </a:extLst>
          </p:cNvPr>
          <p:cNvSpPr txBox="1"/>
          <p:nvPr/>
        </p:nvSpPr>
        <p:spPr>
          <a:xfrm>
            <a:off x="1307677" y="4120808"/>
            <a:ext cx="2554458" cy="384721"/>
          </a:xfrm>
          <a:prstGeom prst="rect">
            <a:avLst/>
          </a:prstGeom>
          <a:noFill/>
        </p:spPr>
        <p:txBody>
          <a:bodyPr wrap="square" rtlCol="0">
            <a:spAutoFit/>
          </a:bodyPr>
          <a:lstStyle/>
          <a:p>
            <a:r>
              <a:rPr kumimoji="1" lang="en-US" altLang="ja-JP" sz="1900" b="1" dirty="0">
                <a:solidFill>
                  <a:schemeClr val="bg1"/>
                </a:solidFill>
                <a:latin typeface="+mn-ea"/>
              </a:rPr>
              <a:t>\2,600 (</a:t>
            </a:r>
            <a:r>
              <a:rPr kumimoji="1" lang="ja-JP" altLang="en-US" b="1" dirty="0">
                <a:solidFill>
                  <a:schemeClr val="bg1"/>
                </a:solidFill>
                <a:latin typeface="+mn-ea"/>
              </a:rPr>
              <a:t>税込</a:t>
            </a:r>
            <a:r>
              <a:rPr kumimoji="1" lang="ja-JP" altLang="en-US" sz="1900" b="1" dirty="0">
                <a:solidFill>
                  <a:schemeClr val="bg1"/>
                </a:solidFill>
                <a:latin typeface="+mn-ea"/>
              </a:rPr>
              <a:t> </a:t>
            </a:r>
            <a:r>
              <a:rPr kumimoji="1" lang="en-US" altLang="ja-JP" sz="1900" b="1" dirty="0">
                <a:solidFill>
                  <a:schemeClr val="bg1"/>
                </a:solidFill>
                <a:latin typeface="+mn-ea"/>
              </a:rPr>
              <a:t>\2,860)</a:t>
            </a:r>
            <a:endParaRPr kumimoji="1" lang="ja-JP" altLang="en-US" sz="1900" b="1" dirty="0">
              <a:solidFill>
                <a:schemeClr val="bg1"/>
              </a:solidFill>
              <a:latin typeface="+mn-ea"/>
            </a:endParaRPr>
          </a:p>
        </p:txBody>
      </p:sp>
      <p:grpSp>
        <p:nvGrpSpPr>
          <p:cNvPr id="123" name="グループ化 122">
            <a:extLst>
              <a:ext uri="{FF2B5EF4-FFF2-40B4-BE49-F238E27FC236}">
                <a16:creationId xmlns:a16="http://schemas.microsoft.com/office/drawing/2014/main" id="{D14DB9B2-5833-4E7D-910D-C567B86A48BF}"/>
              </a:ext>
            </a:extLst>
          </p:cNvPr>
          <p:cNvGrpSpPr/>
          <p:nvPr/>
        </p:nvGrpSpPr>
        <p:grpSpPr>
          <a:xfrm>
            <a:off x="1039691" y="7280622"/>
            <a:ext cx="632166" cy="400110"/>
            <a:chOff x="1039691" y="7280622"/>
            <a:chExt cx="632166" cy="400110"/>
          </a:xfrm>
        </p:grpSpPr>
        <p:sp>
          <p:nvSpPr>
            <p:cNvPr id="124" name="四角形: 角を丸くする 123">
              <a:extLst>
                <a:ext uri="{FF2B5EF4-FFF2-40B4-BE49-F238E27FC236}">
                  <a16:creationId xmlns:a16="http://schemas.microsoft.com/office/drawing/2014/main" id="{1F84D728-EFB5-4D8D-9248-C8C3946DFC02}"/>
                </a:ext>
              </a:extLst>
            </p:cNvPr>
            <p:cNvSpPr/>
            <p:nvPr/>
          </p:nvSpPr>
          <p:spPr>
            <a:xfrm>
              <a:off x="1159242" y="7286053"/>
              <a:ext cx="414408" cy="3889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25"/>
            </a:p>
          </p:txBody>
        </p:sp>
        <p:sp>
          <p:nvSpPr>
            <p:cNvPr id="125" name="テキスト ボックス 124">
              <a:extLst>
                <a:ext uri="{FF2B5EF4-FFF2-40B4-BE49-F238E27FC236}">
                  <a16:creationId xmlns:a16="http://schemas.microsoft.com/office/drawing/2014/main" id="{D8B7EDB6-5EC8-4C91-8F0F-F431E729173C}"/>
                </a:ext>
              </a:extLst>
            </p:cNvPr>
            <p:cNvSpPr txBox="1"/>
            <p:nvPr/>
          </p:nvSpPr>
          <p:spPr>
            <a:xfrm>
              <a:off x="1039691" y="7280622"/>
              <a:ext cx="632166" cy="400110"/>
            </a:xfrm>
            <a:prstGeom prst="rect">
              <a:avLst/>
            </a:prstGeom>
            <a:noFill/>
          </p:spPr>
          <p:txBody>
            <a:bodyPr wrap="square" rtlCol="0">
              <a:spAutoFit/>
            </a:bodyPr>
            <a:lstStyle/>
            <a:p>
              <a:pPr algn="ctr"/>
              <a:r>
                <a:rPr kumimoji="1" lang="ja-JP" altLang="en-US" sz="1000" b="1" dirty="0">
                  <a:solidFill>
                    <a:srgbClr val="89162B"/>
                  </a:solidFill>
                  <a:latin typeface="+mn-ea"/>
                </a:rPr>
                <a:t>希望</a:t>
              </a:r>
              <a:endParaRPr kumimoji="1" lang="en-US" altLang="ja-JP" sz="1000" b="1" dirty="0">
                <a:solidFill>
                  <a:srgbClr val="89162B"/>
                </a:solidFill>
                <a:latin typeface="+mn-ea"/>
              </a:endParaRPr>
            </a:p>
            <a:p>
              <a:pPr algn="ctr"/>
              <a:r>
                <a:rPr kumimoji="1" lang="ja-JP" altLang="en-US" sz="1000" b="1" dirty="0">
                  <a:solidFill>
                    <a:srgbClr val="89162B"/>
                  </a:solidFill>
                  <a:latin typeface="+mn-ea"/>
                </a:rPr>
                <a:t>小売</a:t>
              </a:r>
            </a:p>
          </p:txBody>
        </p:sp>
      </p:grpSp>
      <p:sp>
        <p:nvSpPr>
          <p:cNvPr id="126" name="テキスト ボックス 125">
            <a:extLst>
              <a:ext uri="{FF2B5EF4-FFF2-40B4-BE49-F238E27FC236}">
                <a16:creationId xmlns:a16="http://schemas.microsoft.com/office/drawing/2014/main" id="{9D3970BA-DB8D-4A40-A178-143A5CCDA3C6}"/>
              </a:ext>
            </a:extLst>
          </p:cNvPr>
          <p:cNvSpPr txBox="1"/>
          <p:nvPr/>
        </p:nvSpPr>
        <p:spPr>
          <a:xfrm>
            <a:off x="1659118" y="7233451"/>
            <a:ext cx="3653827" cy="523220"/>
          </a:xfrm>
          <a:prstGeom prst="rect">
            <a:avLst/>
          </a:prstGeom>
          <a:noFill/>
        </p:spPr>
        <p:txBody>
          <a:bodyPr wrap="square" rtlCol="0" anchor="b" anchorCtr="0">
            <a:spAutoFit/>
          </a:bodyPr>
          <a:lstStyle/>
          <a:p>
            <a:r>
              <a:rPr kumimoji="1" lang="en-US" altLang="ja-JP" sz="2800" b="1" dirty="0">
                <a:solidFill>
                  <a:schemeClr val="bg1"/>
                </a:solidFill>
                <a:latin typeface="+mn-ea"/>
              </a:rPr>
              <a:t>\2,600 (</a:t>
            </a:r>
            <a:r>
              <a:rPr kumimoji="1" lang="ja-JP" altLang="en-US" sz="2400" b="1" dirty="0">
                <a:solidFill>
                  <a:schemeClr val="bg1"/>
                </a:solidFill>
                <a:latin typeface="+mn-ea"/>
              </a:rPr>
              <a:t>税込</a:t>
            </a:r>
            <a:r>
              <a:rPr kumimoji="1" lang="ja-JP" altLang="en-US" sz="2800" b="1" dirty="0">
                <a:solidFill>
                  <a:schemeClr val="bg1"/>
                </a:solidFill>
                <a:latin typeface="+mn-ea"/>
              </a:rPr>
              <a:t> </a:t>
            </a:r>
            <a:r>
              <a:rPr kumimoji="1" lang="en-US" altLang="ja-JP" sz="2800" b="1" dirty="0">
                <a:solidFill>
                  <a:schemeClr val="bg1"/>
                </a:solidFill>
                <a:latin typeface="+mn-ea"/>
              </a:rPr>
              <a:t>\2,860)</a:t>
            </a:r>
          </a:p>
        </p:txBody>
      </p:sp>
      <p:sp>
        <p:nvSpPr>
          <p:cNvPr id="127" name="テキスト ボックス 126">
            <a:extLst>
              <a:ext uri="{FF2B5EF4-FFF2-40B4-BE49-F238E27FC236}">
                <a16:creationId xmlns:a16="http://schemas.microsoft.com/office/drawing/2014/main" id="{97C61671-4266-4E34-B979-E0384A397BB2}"/>
              </a:ext>
            </a:extLst>
          </p:cNvPr>
          <p:cNvSpPr txBox="1"/>
          <p:nvPr/>
        </p:nvSpPr>
        <p:spPr>
          <a:xfrm>
            <a:off x="1416184" y="1856267"/>
            <a:ext cx="957441" cy="400110"/>
          </a:xfrm>
          <a:prstGeom prst="rect">
            <a:avLst/>
          </a:prstGeom>
          <a:noFill/>
        </p:spPr>
        <p:txBody>
          <a:bodyPr wrap="square" rtlCol="0">
            <a:spAutoFit/>
          </a:bodyPr>
          <a:lstStyle/>
          <a:p>
            <a:r>
              <a:rPr kumimoji="1" lang="en-US" altLang="ja-JP" sz="2000" b="1" dirty="0">
                <a:solidFill>
                  <a:schemeClr val="bg1"/>
                </a:solidFill>
                <a:latin typeface="+mn-ea"/>
              </a:rPr>
              <a:t>2,860</a:t>
            </a:r>
            <a:endParaRPr kumimoji="1" lang="ja-JP" altLang="en-US" sz="2000" b="1" dirty="0">
              <a:solidFill>
                <a:schemeClr val="bg1"/>
              </a:solidFill>
              <a:latin typeface="+mn-ea"/>
            </a:endParaRPr>
          </a:p>
        </p:txBody>
      </p:sp>
    </p:spTree>
    <p:extLst>
      <p:ext uri="{BB962C8B-B14F-4D97-AF65-F5344CB8AC3E}">
        <p14:creationId xmlns:p14="http://schemas.microsoft.com/office/powerpoint/2010/main" val="312387232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1545</TotalTime>
  <Words>378</Words>
  <Application>Microsoft Office PowerPoint</Application>
  <PresentationFormat>ユーザー設定</PresentationFormat>
  <Paragraphs>54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游ゴシック</vt:lpstr>
      <vt:lpstr>游ゴシック Light</vt:lpstr>
      <vt:lpstr>游明朝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前田 淳</dc:creator>
  <cp:lastModifiedBy>Maeda, Jun</cp:lastModifiedBy>
  <cp:revision>107</cp:revision>
  <cp:lastPrinted>2023-09-14T05:19:11Z</cp:lastPrinted>
  <dcterms:created xsi:type="dcterms:W3CDTF">2021-10-01T15:02:20Z</dcterms:created>
  <dcterms:modified xsi:type="dcterms:W3CDTF">2023-09-26T00:03:29Z</dcterms:modified>
</cp:coreProperties>
</file>