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7" r:id="rId2"/>
  </p:sldIdLst>
  <p:sldSz cx="10907713" cy="7775575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9" userDrawn="1">
          <p15:clr>
            <a:srgbClr val="A4A3A4"/>
          </p15:clr>
        </p15:guide>
        <p15:guide id="2" pos="34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162B"/>
    <a:srgbClr val="000000"/>
    <a:srgbClr val="500A0E"/>
    <a:srgbClr val="440000"/>
    <a:srgbClr val="BCA7A8"/>
    <a:srgbClr val="8F3F63"/>
    <a:srgbClr val="9C3A4C"/>
    <a:srgbClr val="100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28" autoAdjust="0"/>
    <p:restoredTop sz="93436" autoAdjust="0"/>
  </p:normalViewPr>
  <p:slideViewPr>
    <p:cSldViewPr snapToGrid="0" showGuides="1">
      <p:cViewPr varScale="1">
        <p:scale>
          <a:sx n="94" d="100"/>
          <a:sy n="94" d="100"/>
        </p:scale>
        <p:origin x="1422" y="18"/>
      </p:cViewPr>
      <p:guideLst>
        <p:guide orient="horz" pos="2449"/>
        <p:guide pos="34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745B7-0997-4672-9AB8-A968540C890D}" type="datetimeFigureOut">
              <a:rPr kumimoji="1" lang="ja-JP" altLang="en-US" smtClean="0"/>
              <a:t>2024/12/25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50925" y="1243013"/>
            <a:ext cx="47053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21C12-2774-4F35-AFA4-2D0BCC23F4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6326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50925" y="1243013"/>
            <a:ext cx="47053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21C12-2774-4F35-AFA4-2D0BCC23F4C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6166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8079" y="1272531"/>
            <a:ext cx="9271556" cy="2707052"/>
          </a:xfrm>
        </p:spPr>
        <p:txBody>
          <a:bodyPr anchor="b"/>
          <a:lstStyle>
            <a:lvl1pPr algn="ctr"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3464" y="4083977"/>
            <a:ext cx="8180785" cy="1877297"/>
          </a:xfrm>
        </p:spPr>
        <p:txBody>
          <a:bodyPr/>
          <a:lstStyle>
            <a:lvl1pPr marL="0" indent="0" algn="ctr">
              <a:buNone/>
              <a:defRPr sz="2721"/>
            </a:lvl1pPr>
            <a:lvl2pPr marL="518373" indent="0" algn="ctr">
              <a:buNone/>
              <a:defRPr sz="2268"/>
            </a:lvl2pPr>
            <a:lvl3pPr marL="1036747" indent="0" algn="ctr">
              <a:buNone/>
              <a:defRPr sz="2041"/>
            </a:lvl3pPr>
            <a:lvl4pPr marL="1555120" indent="0" algn="ctr">
              <a:buNone/>
              <a:defRPr sz="1814"/>
            </a:lvl4pPr>
            <a:lvl5pPr marL="2073493" indent="0" algn="ctr">
              <a:buNone/>
              <a:defRPr sz="1814"/>
            </a:lvl5pPr>
            <a:lvl6pPr marL="2591867" indent="0" algn="ctr">
              <a:buNone/>
              <a:defRPr sz="1814"/>
            </a:lvl6pPr>
            <a:lvl7pPr marL="3110240" indent="0" algn="ctr">
              <a:buNone/>
              <a:defRPr sz="1814"/>
            </a:lvl7pPr>
            <a:lvl8pPr marL="3628614" indent="0" algn="ctr">
              <a:buNone/>
              <a:defRPr sz="1814"/>
            </a:lvl8pPr>
            <a:lvl9pPr marL="4146987" indent="0" algn="ctr">
              <a:buNone/>
              <a:defRPr sz="181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2024/12/25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449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2024/12/25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618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5833" y="413978"/>
            <a:ext cx="2351976" cy="658944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9906" y="413978"/>
            <a:ext cx="6919580" cy="658944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2024/12/25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41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2024/12/25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3217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225" y="1938496"/>
            <a:ext cx="9407902" cy="3234423"/>
          </a:xfrm>
        </p:spPr>
        <p:txBody>
          <a:bodyPr anchor="b"/>
          <a:lstStyle>
            <a:lvl1pPr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225" y="5203518"/>
            <a:ext cx="9407902" cy="1700906"/>
          </a:xfrm>
        </p:spPr>
        <p:txBody>
          <a:bodyPr/>
          <a:lstStyle>
            <a:lvl1pPr marL="0" indent="0">
              <a:buNone/>
              <a:defRPr sz="2721">
                <a:solidFill>
                  <a:schemeClr val="tx1"/>
                </a:solidFill>
              </a:defRPr>
            </a:lvl1pPr>
            <a:lvl2pPr marL="518373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2pPr>
            <a:lvl3pPr marL="1036747" indent="0">
              <a:buNone/>
              <a:defRPr sz="2041">
                <a:solidFill>
                  <a:schemeClr val="tx1">
                    <a:tint val="75000"/>
                  </a:schemeClr>
                </a:solidFill>
              </a:defRPr>
            </a:lvl3pPr>
            <a:lvl4pPr marL="155512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4pPr>
            <a:lvl5pPr marL="2073493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5pPr>
            <a:lvl6pPr marL="259186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6pPr>
            <a:lvl7pPr marL="311024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7pPr>
            <a:lvl8pPr marL="3628614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8pPr>
            <a:lvl9pPr marL="414698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2024/12/25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479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905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2030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2024/12/25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813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413979"/>
            <a:ext cx="9407902" cy="150291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1327" y="1906097"/>
            <a:ext cx="4614473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1327" y="2840245"/>
            <a:ext cx="4614473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22030" y="1906097"/>
            <a:ext cx="4637199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22030" y="2840245"/>
            <a:ext cx="4637199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2024/12/25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6925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2024/12/25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4873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2024/12/25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9236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99" y="1119540"/>
            <a:ext cx="5522030" cy="5525698"/>
          </a:xfrm>
        </p:spPr>
        <p:txBody>
          <a:bodyPr/>
          <a:lstStyle>
            <a:lvl1pPr>
              <a:defRPr sz="3628"/>
            </a:lvl1pPr>
            <a:lvl2pPr>
              <a:defRPr sz="3175"/>
            </a:lvl2pPr>
            <a:lvl3pPr>
              <a:defRPr sz="2721"/>
            </a:lvl3pPr>
            <a:lvl4pPr>
              <a:defRPr sz="2268"/>
            </a:lvl4pPr>
            <a:lvl5pPr>
              <a:defRPr sz="2268"/>
            </a:lvl5pPr>
            <a:lvl6pPr>
              <a:defRPr sz="2268"/>
            </a:lvl6pPr>
            <a:lvl7pPr>
              <a:defRPr sz="2268"/>
            </a:lvl7pPr>
            <a:lvl8pPr>
              <a:defRPr sz="2268"/>
            </a:lvl8pPr>
            <a:lvl9pPr>
              <a:defRPr sz="2268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2024/12/25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9388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37199" y="1119540"/>
            <a:ext cx="5522030" cy="5525698"/>
          </a:xfrm>
        </p:spPr>
        <p:txBody>
          <a:bodyPr anchor="t"/>
          <a:lstStyle>
            <a:lvl1pPr marL="0" indent="0">
              <a:buNone/>
              <a:defRPr sz="3628"/>
            </a:lvl1pPr>
            <a:lvl2pPr marL="518373" indent="0">
              <a:buNone/>
              <a:defRPr sz="3175"/>
            </a:lvl2pPr>
            <a:lvl3pPr marL="1036747" indent="0">
              <a:buNone/>
              <a:defRPr sz="2721"/>
            </a:lvl3pPr>
            <a:lvl4pPr marL="1555120" indent="0">
              <a:buNone/>
              <a:defRPr sz="2268"/>
            </a:lvl4pPr>
            <a:lvl5pPr marL="2073493" indent="0">
              <a:buNone/>
              <a:defRPr sz="2268"/>
            </a:lvl5pPr>
            <a:lvl6pPr marL="2591867" indent="0">
              <a:buNone/>
              <a:defRPr sz="2268"/>
            </a:lvl6pPr>
            <a:lvl7pPr marL="3110240" indent="0">
              <a:buNone/>
              <a:defRPr sz="2268"/>
            </a:lvl7pPr>
            <a:lvl8pPr marL="3628614" indent="0">
              <a:buNone/>
              <a:defRPr sz="2268"/>
            </a:lvl8pPr>
            <a:lvl9pPr marL="4146987" indent="0">
              <a:buNone/>
              <a:defRPr sz="2268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2024/12/25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4560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9906" y="413979"/>
            <a:ext cx="9407902" cy="150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9906" y="2069887"/>
            <a:ext cx="9407902" cy="4933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9905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1C7BE-8019-43D9-B368-3FDAAFBDBBB5}" type="datetimeFigureOut">
              <a:rPr kumimoji="1" lang="ja-JP" altLang="en-US" smtClean="0"/>
              <a:t>2024/12/25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13180" y="7206808"/>
            <a:ext cx="3681353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3573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8409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36747" rtl="0" eaLnBrk="1" latinLnBrk="0" hangingPunct="1">
        <a:lnSpc>
          <a:spcPct val="90000"/>
        </a:lnSpc>
        <a:spcBef>
          <a:spcPct val="0"/>
        </a:spcBef>
        <a:buNone/>
        <a:defRPr kumimoji="1" sz="49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187" indent="-259187" algn="l" defTabSz="1036747" rtl="0" eaLnBrk="1" latinLnBrk="0" hangingPunct="1">
        <a:lnSpc>
          <a:spcPct val="90000"/>
        </a:lnSpc>
        <a:spcBef>
          <a:spcPts val="1134"/>
        </a:spcBef>
        <a:buFont typeface="Arial" panose="020B0604020202020204" pitchFamily="34" charset="0"/>
        <a:buChar char="•"/>
        <a:defRPr kumimoji="1" sz="3175" kern="1200">
          <a:solidFill>
            <a:schemeClr val="tx1"/>
          </a:solidFill>
          <a:latin typeface="+mn-lt"/>
          <a:ea typeface="+mn-ea"/>
          <a:cs typeface="+mn-cs"/>
        </a:defRPr>
      </a:lvl1pPr>
      <a:lvl2pPr marL="77756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721" kern="1200">
          <a:solidFill>
            <a:schemeClr val="tx1"/>
          </a:solidFill>
          <a:latin typeface="+mn-lt"/>
          <a:ea typeface="+mn-ea"/>
          <a:cs typeface="+mn-cs"/>
        </a:defRPr>
      </a:lvl2pPr>
      <a:lvl3pPr marL="129593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81430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33268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85105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36942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88780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406174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1pPr>
      <a:lvl2pPr marL="51837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103674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3pPr>
      <a:lvl4pPr marL="155512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07349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59186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11024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628614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14698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図 63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1B0F02A-424A-4D6E-899B-B26FA90C4B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9122" y="2397064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3" name="図 2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D0204FA-5FEC-4A30-8A2E-F07FE04C0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7" y="664465"/>
            <a:ext cx="2520000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6BF3C69-291F-4D48-89EA-9E5AC0792C6C}"/>
              </a:ext>
            </a:extLst>
          </p:cNvPr>
          <p:cNvSpPr/>
          <p:nvPr/>
        </p:nvSpPr>
        <p:spPr>
          <a:xfrm>
            <a:off x="267786" y="4704335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21" name="図 2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FD66B37C-68C8-4DFA-B400-09864E0DD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73" y="4704663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299F615-C5C7-4C79-93E4-13C32E59FF9F}"/>
              </a:ext>
            </a:extLst>
          </p:cNvPr>
          <p:cNvSpPr txBox="1"/>
          <p:nvPr/>
        </p:nvSpPr>
        <p:spPr>
          <a:xfrm>
            <a:off x="782898" y="775296"/>
            <a:ext cx="18103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アラベラ ピノタージュ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8ABE9D6-FC4D-4335-8765-B64EA49DA283}"/>
              </a:ext>
            </a:extLst>
          </p:cNvPr>
          <p:cNvSpPr txBox="1"/>
          <p:nvPr/>
        </p:nvSpPr>
        <p:spPr>
          <a:xfrm>
            <a:off x="625839" y="1058503"/>
            <a:ext cx="2295187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50" b="1" dirty="0">
                <a:solidFill>
                  <a:schemeClr val="bg1"/>
                </a:solidFill>
                <a:latin typeface="+mn-ea"/>
              </a:rPr>
              <a:t>コスパの高い南アフリカの入門ワイン！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CAF158D-104B-4A5F-BCF9-A3C7797ABF3C}"/>
              </a:ext>
            </a:extLst>
          </p:cNvPr>
          <p:cNvSpPr txBox="1"/>
          <p:nvPr/>
        </p:nvSpPr>
        <p:spPr>
          <a:xfrm>
            <a:off x="635723" y="1269193"/>
            <a:ext cx="218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原産国：南アフリカ／ロバートソン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生産者：アラベラ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品種　：ピノタージュ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味わい：赤・辛口・ミディアムボディ</a:t>
            </a: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0EC50E4F-DF45-4D08-A237-7635DA85A2EB}"/>
              </a:ext>
            </a:extLst>
          </p:cNvPr>
          <p:cNvCxnSpPr>
            <a:cxnSpLocks/>
          </p:cNvCxnSpPr>
          <p:nvPr/>
        </p:nvCxnSpPr>
        <p:spPr>
          <a:xfrm>
            <a:off x="680629" y="1285071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7221AE6-6356-4A60-A415-4E1C44915E8C}"/>
              </a:ext>
            </a:extLst>
          </p:cNvPr>
          <p:cNvSpPr txBox="1"/>
          <p:nvPr/>
        </p:nvSpPr>
        <p:spPr>
          <a:xfrm>
            <a:off x="1060741" y="5573844"/>
            <a:ext cx="401174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solidFill>
                  <a:schemeClr val="bg1"/>
                </a:solidFill>
                <a:latin typeface="+mn-ea"/>
              </a:rPr>
              <a:t>南アフリカ独自の品種であるピノタージュ。その濃い色合いとスモーキーな香りが印象的です。深いルビー色。ブルーベリーを主体にプラムやバナナ、モカやチョコレートのような様々なニュアンスが感じられます。口当たりにはスパイスも感じられ、中華やエスニック料理との相性も楽しめます。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07774A64-6E86-4CCE-A1BF-DAD49DC28686}"/>
              </a:ext>
            </a:extLst>
          </p:cNvPr>
          <p:cNvSpPr txBox="1"/>
          <p:nvPr/>
        </p:nvSpPr>
        <p:spPr>
          <a:xfrm>
            <a:off x="1150032" y="5304550"/>
            <a:ext cx="34199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コスパの高い南アフリカの入門ワイン！</a:t>
            </a:r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3D1A2442-A4DE-44C0-905F-D305EA6DCA59}"/>
              </a:ext>
            </a:extLst>
          </p:cNvPr>
          <p:cNvCxnSpPr>
            <a:cxnSpLocks/>
          </p:cNvCxnSpPr>
          <p:nvPr/>
        </p:nvCxnSpPr>
        <p:spPr>
          <a:xfrm>
            <a:off x="1096338" y="5562164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F31F81AC-7686-4FAE-BC92-2236A713A276}"/>
              </a:ext>
            </a:extLst>
          </p:cNvPr>
          <p:cNvCxnSpPr>
            <a:cxnSpLocks/>
          </p:cNvCxnSpPr>
          <p:nvPr/>
        </p:nvCxnSpPr>
        <p:spPr>
          <a:xfrm>
            <a:off x="1121260" y="6463539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D072D629-508C-424F-8080-62CEE613C503}"/>
              </a:ext>
            </a:extLst>
          </p:cNvPr>
          <p:cNvCxnSpPr>
            <a:cxnSpLocks/>
          </p:cNvCxnSpPr>
          <p:nvPr/>
        </p:nvCxnSpPr>
        <p:spPr>
          <a:xfrm>
            <a:off x="6263924" y="3230589"/>
            <a:ext cx="248487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B4357CCD-B446-407A-8106-729B373CF02D}"/>
              </a:ext>
            </a:extLst>
          </p:cNvPr>
          <p:cNvSpPr txBox="1"/>
          <p:nvPr/>
        </p:nvSpPr>
        <p:spPr>
          <a:xfrm>
            <a:off x="1561479" y="4845448"/>
            <a:ext cx="3062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/>
                </a:solidFill>
                <a:latin typeface="+mn-ea"/>
              </a:rPr>
              <a:t>アラベラ ピノタージュ</a:t>
            </a:r>
          </a:p>
        </p:txBody>
      </p: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BE7D20EF-9EE9-4A25-A3A4-46986C47272F}"/>
              </a:ext>
            </a:extLst>
          </p:cNvPr>
          <p:cNvSpPr/>
          <p:nvPr/>
        </p:nvSpPr>
        <p:spPr>
          <a:xfrm>
            <a:off x="5591498" y="4704007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93" name="図 9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5F5142F-32B7-4C30-B57A-E10E0F352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4704335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3C64BEBB-8716-412D-AA26-E06F52C3EC53}"/>
              </a:ext>
            </a:extLst>
          </p:cNvPr>
          <p:cNvSpPr txBox="1"/>
          <p:nvPr/>
        </p:nvSpPr>
        <p:spPr>
          <a:xfrm>
            <a:off x="6420048" y="5575399"/>
            <a:ext cx="4011745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solidFill>
                  <a:schemeClr val="bg1"/>
                </a:solidFill>
                <a:latin typeface="+mn-ea"/>
              </a:rPr>
              <a:t>南アフリカ独自の品種であるピノタージュ。その濃い色合いとスモーキーな香りが印象的です。深いルビー色。ブルーベリーを主体にプラムやバナナ、モカやチョコレートのような様々なニュアンスが感じられます。口当たりにはスパイスも感じられ、中華やエスニック料理との相性も楽しめます。 </a:t>
            </a: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4499C317-C011-4455-9585-EFD6B617E1E0}"/>
              </a:ext>
            </a:extLst>
          </p:cNvPr>
          <p:cNvSpPr txBox="1"/>
          <p:nvPr/>
        </p:nvSpPr>
        <p:spPr>
          <a:xfrm>
            <a:off x="6454177" y="5277820"/>
            <a:ext cx="34651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コスパの高い南アフリカの入門ワイン！</a:t>
            </a:r>
          </a:p>
        </p:txBody>
      </p:sp>
      <p:cxnSp>
        <p:nvCxnSpPr>
          <p:cNvPr id="97" name="直線コネクタ 96">
            <a:extLst>
              <a:ext uri="{FF2B5EF4-FFF2-40B4-BE49-F238E27FC236}">
                <a16:creationId xmlns:a16="http://schemas.microsoft.com/office/drawing/2014/main" id="{82C9AB9D-7B3F-4D19-93B2-2D790C7748FF}"/>
              </a:ext>
            </a:extLst>
          </p:cNvPr>
          <p:cNvCxnSpPr>
            <a:cxnSpLocks/>
          </p:cNvCxnSpPr>
          <p:nvPr/>
        </p:nvCxnSpPr>
        <p:spPr>
          <a:xfrm>
            <a:off x="6420050" y="5561836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コネクタ 98">
            <a:extLst>
              <a:ext uri="{FF2B5EF4-FFF2-40B4-BE49-F238E27FC236}">
                <a16:creationId xmlns:a16="http://schemas.microsoft.com/office/drawing/2014/main" id="{C034C689-8E5A-4E60-8D9C-B70DD798254F}"/>
              </a:ext>
            </a:extLst>
          </p:cNvPr>
          <p:cNvCxnSpPr>
            <a:cxnSpLocks/>
          </p:cNvCxnSpPr>
          <p:nvPr/>
        </p:nvCxnSpPr>
        <p:spPr>
          <a:xfrm>
            <a:off x="6454178" y="6463539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3434CF7A-61FD-40EB-8103-03E4637E774C}"/>
              </a:ext>
            </a:extLst>
          </p:cNvPr>
          <p:cNvSpPr txBox="1"/>
          <p:nvPr/>
        </p:nvSpPr>
        <p:spPr>
          <a:xfrm>
            <a:off x="6781401" y="4857265"/>
            <a:ext cx="28107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/>
                </a:solidFill>
                <a:latin typeface="+mn-ea"/>
              </a:rPr>
              <a:t>アラベラ ピノタージュ</a:t>
            </a:r>
          </a:p>
        </p:txBody>
      </p: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BF597B99-1C7D-4332-A5CB-D2AE6E85537D}"/>
              </a:ext>
            </a:extLst>
          </p:cNvPr>
          <p:cNvSpPr txBox="1"/>
          <p:nvPr/>
        </p:nvSpPr>
        <p:spPr>
          <a:xfrm>
            <a:off x="151427" y="196722"/>
            <a:ext cx="1824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ea typeface="游明朝" panose="02020400000000000000" pitchFamily="18" charset="-128"/>
              </a:rPr>
              <a:t>■</a:t>
            </a:r>
            <a:r>
              <a:rPr kumimoji="1" lang="en-US" altLang="ja-JP" dirty="0">
                <a:ea typeface="游明朝" panose="02020400000000000000" pitchFamily="18" charset="-128"/>
              </a:rPr>
              <a:t>PRICE CARD</a:t>
            </a:r>
            <a:endParaRPr kumimoji="1" lang="ja-JP" altLang="en-US" dirty="0">
              <a:ea typeface="游明朝" panose="02020400000000000000" pitchFamily="18" charset="-128"/>
            </a:endParaRPr>
          </a:p>
        </p:txBody>
      </p:sp>
      <p:pic>
        <p:nvPicPr>
          <p:cNvPr id="51" name="図 5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3333404C-FDE0-41EE-A888-F494C6DE7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7" y="2381110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24B063A9-66FF-427F-B567-65FC94FB4B35}"/>
              </a:ext>
            </a:extLst>
          </p:cNvPr>
          <p:cNvSpPr txBox="1"/>
          <p:nvPr/>
        </p:nvSpPr>
        <p:spPr>
          <a:xfrm>
            <a:off x="1043891" y="2593902"/>
            <a:ext cx="2484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chemeClr val="bg1"/>
                </a:solidFill>
                <a:latin typeface="+mn-ea"/>
              </a:rPr>
              <a:t>アラベラ ピノタージュ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22202E4F-5895-4119-B0E1-33ED3C45C353}"/>
              </a:ext>
            </a:extLst>
          </p:cNvPr>
          <p:cNvSpPr txBox="1"/>
          <p:nvPr/>
        </p:nvSpPr>
        <p:spPr>
          <a:xfrm>
            <a:off x="822971" y="2911959"/>
            <a:ext cx="28781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コスパの高い南アフリカの入門ワイン！</a:t>
            </a:r>
          </a:p>
        </p:txBody>
      </p: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5BAFEDF1-4BC4-40B4-910B-2D9B1FCED67B}"/>
              </a:ext>
            </a:extLst>
          </p:cNvPr>
          <p:cNvCxnSpPr>
            <a:cxnSpLocks/>
          </p:cNvCxnSpPr>
          <p:nvPr/>
        </p:nvCxnSpPr>
        <p:spPr>
          <a:xfrm>
            <a:off x="901501" y="3215778"/>
            <a:ext cx="248487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図 59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4B2E7EA-970C-4650-8634-E599B18C5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6548" y="715976"/>
            <a:ext cx="2520000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45075B9D-4D48-49F5-B269-3B4A7D48236B}"/>
              </a:ext>
            </a:extLst>
          </p:cNvPr>
          <p:cNvCxnSpPr>
            <a:cxnSpLocks/>
          </p:cNvCxnSpPr>
          <p:nvPr/>
        </p:nvCxnSpPr>
        <p:spPr>
          <a:xfrm>
            <a:off x="6078033" y="1328045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8AEC9EA3-C149-4BBF-9B04-42F5FB53659A}"/>
              </a:ext>
            </a:extLst>
          </p:cNvPr>
          <p:cNvSpPr txBox="1"/>
          <p:nvPr/>
        </p:nvSpPr>
        <p:spPr>
          <a:xfrm>
            <a:off x="6209446" y="2942140"/>
            <a:ext cx="28543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コスパの高い南アフリカの入門ワイン！</a:t>
            </a:r>
          </a:p>
        </p:txBody>
      </p:sp>
      <p:sp>
        <p:nvSpPr>
          <p:cNvPr id="110" name="テキスト ボックス 109">
            <a:extLst>
              <a:ext uri="{FF2B5EF4-FFF2-40B4-BE49-F238E27FC236}">
                <a16:creationId xmlns:a16="http://schemas.microsoft.com/office/drawing/2014/main" id="{46A2B159-A1D7-4A10-95B3-4F3DCE58953D}"/>
              </a:ext>
            </a:extLst>
          </p:cNvPr>
          <p:cNvSpPr txBox="1"/>
          <p:nvPr/>
        </p:nvSpPr>
        <p:spPr>
          <a:xfrm>
            <a:off x="1086224" y="6463539"/>
            <a:ext cx="416022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原産国：南アフリカ／ロバートソン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生産者：アラベラ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：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ピノタージュ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味わい：赤・辛口・ミディアムボディ</a:t>
            </a:r>
          </a:p>
        </p:txBody>
      </p:sp>
      <p:sp>
        <p:nvSpPr>
          <p:cNvPr id="111" name="テキスト ボックス 110">
            <a:extLst>
              <a:ext uri="{FF2B5EF4-FFF2-40B4-BE49-F238E27FC236}">
                <a16:creationId xmlns:a16="http://schemas.microsoft.com/office/drawing/2014/main" id="{1B6525C2-95A2-4AD0-9F93-D0AE8BE59CE2}"/>
              </a:ext>
            </a:extLst>
          </p:cNvPr>
          <p:cNvSpPr txBox="1"/>
          <p:nvPr/>
        </p:nvSpPr>
        <p:spPr>
          <a:xfrm>
            <a:off x="6461987" y="6527952"/>
            <a:ext cx="417794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原産国：南アフリカ／ロバートソン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生産者：アラベラ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：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ピノタージュ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味わい：赤・辛口・ミディアムボディ</a:t>
            </a:r>
          </a:p>
        </p:txBody>
      </p:sp>
      <p:sp>
        <p:nvSpPr>
          <p:cNvPr id="118" name="テキスト ボックス 117">
            <a:extLst>
              <a:ext uri="{FF2B5EF4-FFF2-40B4-BE49-F238E27FC236}">
                <a16:creationId xmlns:a16="http://schemas.microsoft.com/office/drawing/2014/main" id="{0CE715E3-4A6C-4071-AD3D-1C9BE0862846}"/>
              </a:ext>
            </a:extLst>
          </p:cNvPr>
          <p:cNvSpPr txBox="1"/>
          <p:nvPr/>
        </p:nvSpPr>
        <p:spPr>
          <a:xfrm>
            <a:off x="905519" y="3260589"/>
            <a:ext cx="29665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原産国：南アフリカ／ロバートソン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生産者：アラベラ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：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ピノタージュ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味わい：赤・辛口・ミディアムボディ</a:t>
            </a:r>
          </a:p>
        </p:txBody>
      </p:sp>
      <p:sp>
        <p:nvSpPr>
          <p:cNvPr id="119" name="テキスト ボックス 118">
            <a:extLst>
              <a:ext uri="{FF2B5EF4-FFF2-40B4-BE49-F238E27FC236}">
                <a16:creationId xmlns:a16="http://schemas.microsoft.com/office/drawing/2014/main" id="{9BF6FC86-B6E5-4911-93C9-844561B8803F}"/>
              </a:ext>
            </a:extLst>
          </p:cNvPr>
          <p:cNvSpPr txBox="1"/>
          <p:nvPr/>
        </p:nvSpPr>
        <p:spPr>
          <a:xfrm>
            <a:off x="6161684" y="3273385"/>
            <a:ext cx="29288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原産国：南アフリカ／ロバートソン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生産者：アラベラ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：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ピノタージュ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pPr lvl="0"/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味わい：赤・辛口・ミディアムボディ</a:t>
            </a:r>
          </a:p>
        </p:txBody>
      </p:sp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FEEE5746-AF53-4B59-A6ED-3A01100BEB05}"/>
              </a:ext>
            </a:extLst>
          </p:cNvPr>
          <p:cNvSpPr txBox="1"/>
          <p:nvPr/>
        </p:nvSpPr>
        <p:spPr>
          <a:xfrm>
            <a:off x="6045557" y="1332261"/>
            <a:ext cx="218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原産国：南アフリカ／ロバートソン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生産者：アラベラ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品種　：ピノタージュ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味わい：赤・辛口・ミディアムボディ</a:t>
            </a:r>
          </a:p>
        </p:txBody>
      </p:sp>
      <p:sp>
        <p:nvSpPr>
          <p:cNvPr id="120" name="テキスト ボックス 119">
            <a:extLst>
              <a:ext uri="{FF2B5EF4-FFF2-40B4-BE49-F238E27FC236}">
                <a16:creationId xmlns:a16="http://schemas.microsoft.com/office/drawing/2014/main" id="{25B7E1E6-E0F3-45B5-9763-09B6F089385F}"/>
              </a:ext>
            </a:extLst>
          </p:cNvPr>
          <p:cNvSpPr txBox="1"/>
          <p:nvPr/>
        </p:nvSpPr>
        <p:spPr>
          <a:xfrm>
            <a:off x="6045556" y="1076580"/>
            <a:ext cx="2181825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50" b="1" dirty="0">
                <a:solidFill>
                  <a:schemeClr val="bg1"/>
                </a:solidFill>
                <a:latin typeface="+mn-ea"/>
              </a:rPr>
              <a:t>コスパの高い南アフリカの入門ワイン！</a:t>
            </a:r>
          </a:p>
        </p:txBody>
      </p:sp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7E4D8651-5C89-494A-AE3C-1D05F78E54F1}"/>
              </a:ext>
            </a:extLst>
          </p:cNvPr>
          <p:cNvSpPr txBox="1"/>
          <p:nvPr/>
        </p:nvSpPr>
        <p:spPr>
          <a:xfrm>
            <a:off x="6200118" y="811032"/>
            <a:ext cx="1871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アラベラ ピノタージュ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14" name="テキスト ボックス 113">
            <a:extLst>
              <a:ext uri="{FF2B5EF4-FFF2-40B4-BE49-F238E27FC236}">
                <a16:creationId xmlns:a16="http://schemas.microsoft.com/office/drawing/2014/main" id="{2EA4FEA2-494A-4DA9-BFBF-A91C2AE0B88B}"/>
              </a:ext>
            </a:extLst>
          </p:cNvPr>
          <p:cNvSpPr txBox="1"/>
          <p:nvPr/>
        </p:nvSpPr>
        <p:spPr>
          <a:xfrm>
            <a:off x="6333462" y="2627960"/>
            <a:ext cx="22797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chemeClr val="bg1"/>
                </a:solidFill>
                <a:latin typeface="+mn-ea"/>
              </a:rPr>
              <a:t>アラベラ ピノタージュ</a:t>
            </a:r>
          </a:p>
        </p:txBody>
      </p:sp>
      <p:grpSp>
        <p:nvGrpSpPr>
          <p:cNvPr id="66" name="グループ化 65">
            <a:extLst>
              <a:ext uri="{FF2B5EF4-FFF2-40B4-BE49-F238E27FC236}">
                <a16:creationId xmlns:a16="http://schemas.microsoft.com/office/drawing/2014/main" id="{7575ED53-39B9-4583-87A5-D6CF0C28DC2B}"/>
              </a:ext>
            </a:extLst>
          </p:cNvPr>
          <p:cNvGrpSpPr/>
          <p:nvPr/>
        </p:nvGrpSpPr>
        <p:grpSpPr>
          <a:xfrm>
            <a:off x="6407636" y="4240154"/>
            <a:ext cx="481732" cy="221920"/>
            <a:chOff x="6752865" y="4253770"/>
            <a:chExt cx="481732" cy="221920"/>
          </a:xfrm>
        </p:grpSpPr>
        <p:sp>
          <p:nvSpPr>
            <p:cNvPr id="67" name="四角形: 角を丸くする 66">
              <a:extLst>
                <a:ext uri="{FF2B5EF4-FFF2-40B4-BE49-F238E27FC236}">
                  <a16:creationId xmlns:a16="http://schemas.microsoft.com/office/drawing/2014/main" id="{F6E20020-48C5-4C14-BA29-96BA3A824114}"/>
                </a:ext>
              </a:extLst>
            </p:cNvPr>
            <p:cNvSpPr/>
            <p:nvPr/>
          </p:nvSpPr>
          <p:spPr>
            <a:xfrm>
              <a:off x="6752865" y="4265448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68" name="テキスト ボックス 67">
              <a:extLst>
                <a:ext uri="{FF2B5EF4-FFF2-40B4-BE49-F238E27FC236}">
                  <a16:creationId xmlns:a16="http://schemas.microsoft.com/office/drawing/2014/main" id="{3FD7496A-816F-4C5E-AA0E-DA92163A7A7E}"/>
                </a:ext>
              </a:extLst>
            </p:cNvPr>
            <p:cNvSpPr txBox="1"/>
            <p:nvPr/>
          </p:nvSpPr>
          <p:spPr>
            <a:xfrm>
              <a:off x="6758548" y="4253770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70" name="グループ化 69">
            <a:extLst>
              <a:ext uri="{FF2B5EF4-FFF2-40B4-BE49-F238E27FC236}">
                <a16:creationId xmlns:a16="http://schemas.microsoft.com/office/drawing/2014/main" id="{0355CF1A-0E3E-4D71-8E36-2669E7117A3A}"/>
              </a:ext>
            </a:extLst>
          </p:cNvPr>
          <p:cNvGrpSpPr/>
          <p:nvPr/>
        </p:nvGrpSpPr>
        <p:grpSpPr>
          <a:xfrm>
            <a:off x="6398579" y="2008162"/>
            <a:ext cx="392268" cy="183496"/>
            <a:chOff x="6398579" y="2008162"/>
            <a:chExt cx="392268" cy="183496"/>
          </a:xfrm>
        </p:grpSpPr>
        <p:sp>
          <p:nvSpPr>
            <p:cNvPr id="83" name="四角形: 角を丸くする 82">
              <a:extLst>
                <a:ext uri="{FF2B5EF4-FFF2-40B4-BE49-F238E27FC236}">
                  <a16:creationId xmlns:a16="http://schemas.microsoft.com/office/drawing/2014/main" id="{22415DE1-F253-4059-9EE8-B85AF1DD3798}"/>
                </a:ext>
              </a:extLst>
            </p:cNvPr>
            <p:cNvSpPr/>
            <p:nvPr/>
          </p:nvSpPr>
          <p:spPr>
            <a:xfrm>
              <a:off x="6420048" y="2017977"/>
              <a:ext cx="288791" cy="1533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84" name="テキスト ボックス 83">
              <a:extLst>
                <a:ext uri="{FF2B5EF4-FFF2-40B4-BE49-F238E27FC236}">
                  <a16:creationId xmlns:a16="http://schemas.microsoft.com/office/drawing/2014/main" id="{2F4AC4BD-09C5-479C-B8D6-C67DB422B41A}"/>
                </a:ext>
              </a:extLst>
            </p:cNvPr>
            <p:cNvSpPr txBox="1"/>
            <p:nvPr/>
          </p:nvSpPr>
          <p:spPr>
            <a:xfrm>
              <a:off x="6398579" y="2008162"/>
              <a:ext cx="392268" cy="183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85" name="グループ化 84">
            <a:extLst>
              <a:ext uri="{FF2B5EF4-FFF2-40B4-BE49-F238E27FC236}">
                <a16:creationId xmlns:a16="http://schemas.microsoft.com/office/drawing/2014/main" id="{97AB465D-89CB-460A-9207-862DC163C0ED}"/>
              </a:ext>
            </a:extLst>
          </p:cNvPr>
          <p:cNvGrpSpPr/>
          <p:nvPr/>
        </p:nvGrpSpPr>
        <p:grpSpPr>
          <a:xfrm>
            <a:off x="6564443" y="7433712"/>
            <a:ext cx="481732" cy="221920"/>
            <a:chOff x="7898818" y="7419868"/>
            <a:chExt cx="481732" cy="221920"/>
          </a:xfrm>
        </p:grpSpPr>
        <p:sp>
          <p:nvSpPr>
            <p:cNvPr id="86" name="四角形: 角を丸くする 85">
              <a:extLst>
                <a:ext uri="{FF2B5EF4-FFF2-40B4-BE49-F238E27FC236}">
                  <a16:creationId xmlns:a16="http://schemas.microsoft.com/office/drawing/2014/main" id="{2916B1AD-3316-4375-B60C-9B2F7F2875F9}"/>
                </a:ext>
              </a:extLst>
            </p:cNvPr>
            <p:cNvSpPr/>
            <p:nvPr/>
          </p:nvSpPr>
          <p:spPr>
            <a:xfrm>
              <a:off x="7898818" y="7431546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87" name="テキスト ボックス 86">
              <a:extLst>
                <a:ext uri="{FF2B5EF4-FFF2-40B4-BE49-F238E27FC236}">
                  <a16:creationId xmlns:a16="http://schemas.microsoft.com/office/drawing/2014/main" id="{C51BF8A0-A4F6-46C2-B852-4677BBA1E836}"/>
                </a:ext>
              </a:extLst>
            </p:cNvPr>
            <p:cNvSpPr txBox="1"/>
            <p:nvPr/>
          </p:nvSpPr>
          <p:spPr>
            <a:xfrm>
              <a:off x="7904501" y="7419868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55017A6E-18CA-4E3C-BB8F-1F42F4C473E0}"/>
              </a:ext>
            </a:extLst>
          </p:cNvPr>
          <p:cNvSpPr txBox="1"/>
          <p:nvPr/>
        </p:nvSpPr>
        <p:spPr>
          <a:xfrm>
            <a:off x="1938773" y="1958432"/>
            <a:ext cx="9000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円 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(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)</a:t>
            </a:r>
            <a:endParaRPr kumimoji="1" lang="ja-JP" altLang="en-US" sz="10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02" name="グループ化 101">
            <a:extLst>
              <a:ext uri="{FF2B5EF4-FFF2-40B4-BE49-F238E27FC236}">
                <a16:creationId xmlns:a16="http://schemas.microsoft.com/office/drawing/2014/main" id="{E0110F82-6568-404E-BFCD-C483885DE439}"/>
              </a:ext>
            </a:extLst>
          </p:cNvPr>
          <p:cNvGrpSpPr/>
          <p:nvPr/>
        </p:nvGrpSpPr>
        <p:grpSpPr>
          <a:xfrm>
            <a:off x="776680" y="1984185"/>
            <a:ext cx="724955" cy="190091"/>
            <a:chOff x="776680" y="1984185"/>
            <a:chExt cx="724955" cy="190091"/>
          </a:xfrm>
        </p:grpSpPr>
        <p:sp>
          <p:nvSpPr>
            <p:cNvPr id="112" name="四角形: 角を丸くする 111">
              <a:extLst>
                <a:ext uri="{FF2B5EF4-FFF2-40B4-BE49-F238E27FC236}">
                  <a16:creationId xmlns:a16="http://schemas.microsoft.com/office/drawing/2014/main" id="{42737525-3A10-48D1-B09C-472D08751DF3}"/>
                </a:ext>
              </a:extLst>
            </p:cNvPr>
            <p:cNvSpPr/>
            <p:nvPr/>
          </p:nvSpPr>
          <p:spPr>
            <a:xfrm>
              <a:off x="814780" y="1984185"/>
              <a:ext cx="561722" cy="17535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15" name="テキスト ボックス 114">
              <a:extLst>
                <a:ext uri="{FF2B5EF4-FFF2-40B4-BE49-F238E27FC236}">
                  <a16:creationId xmlns:a16="http://schemas.microsoft.com/office/drawing/2014/main" id="{CBE6CEC7-B655-4715-B437-90CF034CAE72}"/>
                </a:ext>
              </a:extLst>
            </p:cNvPr>
            <p:cNvSpPr txBox="1"/>
            <p:nvPr/>
          </p:nvSpPr>
          <p:spPr>
            <a:xfrm>
              <a:off x="776680" y="1989610"/>
              <a:ext cx="72495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希望小売価格</a:t>
              </a:r>
            </a:p>
          </p:txBody>
        </p:sp>
      </p:grpSp>
      <p:grpSp>
        <p:nvGrpSpPr>
          <p:cNvPr id="116" name="グループ化 115">
            <a:extLst>
              <a:ext uri="{FF2B5EF4-FFF2-40B4-BE49-F238E27FC236}">
                <a16:creationId xmlns:a16="http://schemas.microsoft.com/office/drawing/2014/main" id="{308190B3-3B40-4F15-9B86-7497C0618C49}"/>
              </a:ext>
            </a:extLst>
          </p:cNvPr>
          <p:cNvGrpSpPr/>
          <p:nvPr/>
        </p:nvGrpSpPr>
        <p:grpSpPr>
          <a:xfrm>
            <a:off x="886113" y="4111950"/>
            <a:ext cx="469661" cy="351506"/>
            <a:chOff x="860269" y="4063164"/>
            <a:chExt cx="469661" cy="351506"/>
          </a:xfrm>
        </p:grpSpPr>
        <p:sp>
          <p:nvSpPr>
            <p:cNvPr id="117" name="四角形: 角を丸くする 116">
              <a:extLst>
                <a:ext uri="{FF2B5EF4-FFF2-40B4-BE49-F238E27FC236}">
                  <a16:creationId xmlns:a16="http://schemas.microsoft.com/office/drawing/2014/main" id="{C4DBCEFE-CC1F-41F2-90EB-5AC6CEE58911}"/>
                </a:ext>
              </a:extLst>
            </p:cNvPr>
            <p:cNvSpPr/>
            <p:nvPr/>
          </p:nvSpPr>
          <p:spPr>
            <a:xfrm>
              <a:off x="932285" y="4072006"/>
              <a:ext cx="325630" cy="31170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21" name="テキスト ボックス 120">
              <a:extLst>
                <a:ext uri="{FF2B5EF4-FFF2-40B4-BE49-F238E27FC236}">
                  <a16:creationId xmlns:a16="http://schemas.microsoft.com/office/drawing/2014/main" id="{AB2F5080-90BE-413B-B277-8F8075025A32}"/>
                </a:ext>
              </a:extLst>
            </p:cNvPr>
            <p:cNvSpPr txBox="1"/>
            <p:nvPr/>
          </p:nvSpPr>
          <p:spPr>
            <a:xfrm>
              <a:off x="860269" y="4063164"/>
              <a:ext cx="469661" cy="351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842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22" name="テキスト ボックス 121">
            <a:extLst>
              <a:ext uri="{FF2B5EF4-FFF2-40B4-BE49-F238E27FC236}">
                <a16:creationId xmlns:a16="http://schemas.microsoft.com/office/drawing/2014/main" id="{9D95058B-67FD-4B79-AEB9-4526B6D6C2F2}"/>
              </a:ext>
            </a:extLst>
          </p:cNvPr>
          <p:cNvSpPr txBox="1"/>
          <p:nvPr/>
        </p:nvSpPr>
        <p:spPr>
          <a:xfrm>
            <a:off x="1307677" y="4120808"/>
            <a:ext cx="255445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\2,300 (</a:t>
            </a:r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19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\2,530)</a:t>
            </a:r>
            <a:endParaRPr kumimoji="1" lang="ja-JP" altLang="en-US" sz="19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23" name="グループ化 122">
            <a:extLst>
              <a:ext uri="{FF2B5EF4-FFF2-40B4-BE49-F238E27FC236}">
                <a16:creationId xmlns:a16="http://schemas.microsoft.com/office/drawing/2014/main" id="{3C2D95AF-7AD6-4CE3-8F98-C87F5D5FCD13}"/>
              </a:ext>
            </a:extLst>
          </p:cNvPr>
          <p:cNvGrpSpPr/>
          <p:nvPr/>
        </p:nvGrpSpPr>
        <p:grpSpPr>
          <a:xfrm>
            <a:off x="1039691" y="7280622"/>
            <a:ext cx="632166" cy="400110"/>
            <a:chOff x="1039691" y="7280622"/>
            <a:chExt cx="632166" cy="400110"/>
          </a:xfrm>
        </p:grpSpPr>
        <p:sp>
          <p:nvSpPr>
            <p:cNvPr id="124" name="四角形: 角を丸くする 123">
              <a:extLst>
                <a:ext uri="{FF2B5EF4-FFF2-40B4-BE49-F238E27FC236}">
                  <a16:creationId xmlns:a16="http://schemas.microsoft.com/office/drawing/2014/main" id="{EEC7A249-5925-463F-A8A3-3D01F0888FED}"/>
                </a:ext>
              </a:extLst>
            </p:cNvPr>
            <p:cNvSpPr/>
            <p:nvPr/>
          </p:nvSpPr>
          <p:spPr>
            <a:xfrm>
              <a:off x="1159242" y="7286053"/>
              <a:ext cx="414408" cy="38891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25" name="テキスト ボックス 124">
              <a:extLst>
                <a:ext uri="{FF2B5EF4-FFF2-40B4-BE49-F238E27FC236}">
                  <a16:creationId xmlns:a16="http://schemas.microsoft.com/office/drawing/2014/main" id="{D5F2E50C-42C0-4BEE-B8AC-26EFAE37E045}"/>
                </a:ext>
              </a:extLst>
            </p:cNvPr>
            <p:cNvSpPr txBox="1"/>
            <p:nvPr/>
          </p:nvSpPr>
          <p:spPr>
            <a:xfrm>
              <a:off x="1039691" y="7280622"/>
              <a:ext cx="6321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1000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26" name="テキスト ボックス 125">
            <a:extLst>
              <a:ext uri="{FF2B5EF4-FFF2-40B4-BE49-F238E27FC236}">
                <a16:creationId xmlns:a16="http://schemas.microsoft.com/office/drawing/2014/main" id="{8FA99978-2C70-4A76-8F68-9BDA2FDCC57F}"/>
              </a:ext>
            </a:extLst>
          </p:cNvPr>
          <p:cNvSpPr txBox="1"/>
          <p:nvPr/>
        </p:nvSpPr>
        <p:spPr>
          <a:xfrm>
            <a:off x="1659118" y="7233451"/>
            <a:ext cx="3653827" cy="52322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\2,300 (</a:t>
            </a:r>
            <a:r>
              <a:rPr kumimoji="1" lang="ja-JP" altLang="en-US" sz="24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28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\2,530)</a:t>
            </a:r>
          </a:p>
        </p:txBody>
      </p:sp>
      <p:sp>
        <p:nvSpPr>
          <p:cNvPr id="127" name="テキスト ボックス 126">
            <a:extLst>
              <a:ext uri="{FF2B5EF4-FFF2-40B4-BE49-F238E27FC236}">
                <a16:creationId xmlns:a16="http://schemas.microsoft.com/office/drawing/2014/main" id="{3A5943DD-7846-4223-8744-B6455B2D2A7D}"/>
              </a:ext>
            </a:extLst>
          </p:cNvPr>
          <p:cNvSpPr txBox="1"/>
          <p:nvPr/>
        </p:nvSpPr>
        <p:spPr>
          <a:xfrm>
            <a:off x="1416184" y="1856267"/>
            <a:ext cx="957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bg1"/>
                </a:solidFill>
                <a:latin typeface="+mn-ea"/>
              </a:rPr>
              <a:t>2,530</a:t>
            </a:r>
            <a:endParaRPr kumimoji="1" lang="ja-JP" altLang="en-US" sz="2000" b="1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4" name="図 3" descr="瓶の飲み物&#10;&#10;自動的に生成された説明">
            <a:extLst>
              <a:ext uri="{FF2B5EF4-FFF2-40B4-BE49-F238E27FC236}">
                <a16:creationId xmlns:a16="http://schemas.microsoft.com/office/drawing/2014/main" id="{9A0A5811-D093-5EA5-A477-AC18E65BAE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5214" y="4596307"/>
            <a:ext cx="2183022" cy="328014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71C8E11E-145B-87EF-0AF9-9F32DF5185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7847" y="4627008"/>
            <a:ext cx="2182557" cy="3279932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53F23F2A-ECC3-FD4F-D302-859D84B05E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88120" y="2401371"/>
            <a:ext cx="1473173" cy="221387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5D639AF6-EEE5-2C4F-A74D-7647491CCA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7754" y="2413859"/>
            <a:ext cx="1469263" cy="221304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B9C145AB-9A54-981F-6883-01606CD3DA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526" y="674082"/>
            <a:ext cx="1022020" cy="1539391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8F3CF3AC-DB38-E618-6F9E-A72AED6270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91919" y="745291"/>
            <a:ext cx="1018120" cy="153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872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1610</TotalTime>
  <Words>328</Words>
  <Application>Microsoft Office PowerPoint</Application>
  <PresentationFormat>ユーザー設定</PresentationFormat>
  <Paragraphs>52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前田 淳</dc:creator>
  <cp:lastModifiedBy>Hiratani, Sari</cp:lastModifiedBy>
  <cp:revision>118</cp:revision>
  <cp:lastPrinted>2023-09-14T05:26:52Z</cp:lastPrinted>
  <dcterms:created xsi:type="dcterms:W3CDTF">2021-10-01T15:02:20Z</dcterms:created>
  <dcterms:modified xsi:type="dcterms:W3CDTF">2024-12-25T06:06:46Z</dcterms:modified>
</cp:coreProperties>
</file>